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51206400" cy="32918400"/>
  <p:notesSz cx="6858000" cy="9144000"/>
  <p:defaultTextStyle>
    <a:defPPr>
      <a:defRPr lang="en-US"/>
    </a:defPPr>
    <a:lvl1pPr marL="0" algn="l" defTabSz="4037990" rtl="0" eaLnBrk="1" latinLnBrk="0" hangingPunct="1">
      <a:defRPr sz="7949" kern="1200">
        <a:solidFill>
          <a:schemeClr val="tx1"/>
        </a:solidFill>
        <a:latin typeface="+mn-lt"/>
        <a:ea typeface="+mn-ea"/>
        <a:cs typeface="+mn-cs"/>
      </a:defRPr>
    </a:lvl1pPr>
    <a:lvl2pPr marL="2018995" algn="l" defTabSz="4037990" rtl="0" eaLnBrk="1" latinLnBrk="0" hangingPunct="1">
      <a:defRPr sz="7949" kern="1200">
        <a:solidFill>
          <a:schemeClr val="tx1"/>
        </a:solidFill>
        <a:latin typeface="+mn-lt"/>
        <a:ea typeface="+mn-ea"/>
        <a:cs typeface="+mn-cs"/>
      </a:defRPr>
    </a:lvl2pPr>
    <a:lvl3pPr marL="4037990" algn="l" defTabSz="4037990" rtl="0" eaLnBrk="1" latinLnBrk="0" hangingPunct="1">
      <a:defRPr sz="7949" kern="1200">
        <a:solidFill>
          <a:schemeClr val="tx1"/>
        </a:solidFill>
        <a:latin typeface="+mn-lt"/>
        <a:ea typeface="+mn-ea"/>
        <a:cs typeface="+mn-cs"/>
      </a:defRPr>
    </a:lvl3pPr>
    <a:lvl4pPr marL="6056986" algn="l" defTabSz="4037990" rtl="0" eaLnBrk="1" latinLnBrk="0" hangingPunct="1">
      <a:defRPr sz="7949" kern="1200">
        <a:solidFill>
          <a:schemeClr val="tx1"/>
        </a:solidFill>
        <a:latin typeface="+mn-lt"/>
        <a:ea typeface="+mn-ea"/>
        <a:cs typeface="+mn-cs"/>
      </a:defRPr>
    </a:lvl4pPr>
    <a:lvl5pPr marL="8075981" algn="l" defTabSz="4037990" rtl="0" eaLnBrk="1" latinLnBrk="0" hangingPunct="1">
      <a:defRPr sz="7949" kern="1200">
        <a:solidFill>
          <a:schemeClr val="tx1"/>
        </a:solidFill>
        <a:latin typeface="+mn-lt"/>
        <a:ea typeface="+mn-ea"/>
        <a:cs typeface="+mn-cs"/>
      </a:defRPr>
    </a:lvl5pPr>
    <a:lvl6pPr marL="10094976" algn="l" defTabSz="4037990" rtl="0" eaLnBrk="1" latinLnBrk="0" hangingPunct="1">
      <a:defRPr sz="7949" kern="1200">
        <a:solidFill>
          <a:schemeClr val="tx1"/>
        </a:solidFill>
        <a:latin typeface="+mn-lt"/>
        <a:ea typeface="+mn-ea"/>
        <a:cs typeface="+mn-cs"/>
      </a:defRPr>
    </a:lvl6pPr>
    <a:lvl7pPr marL="12113971" algn="l" defTabSz="4037990" rtl="0" eaLnBrk="1" latinLnBrk="0" hangingPunct="1">
      <a:defRPr sz="7949" kern="1200">
        <a:solidFill>
          <a:schemeClr val="tx1"/>
        </a:solidFill>
        <a:latin typeface="+mn-lt"/>
        <a:ea typeface="+mn-ea"/>
        <a:cs typeface="+mn-cs"/>
      </a:defRPr>
    </a:lvl7pPr>
    <a:lvl8pPr marL="14132966" algn="l" defTabSz="4037990" rtl="0" eaLnBrk="1" latinLnBrk="0" hangingPunct="1">
      <a:defRPr sz="7949" kern="1200">
        <a:solidFill>
          <a:schemeClr val="tx1"/>
        </a:solidFill>
        <a:latin typeface="+mn-lt"/>
        <a:ea typeface="+mn-ea"/>
        <a:cs typeface="+mn-cs"/>
      </a:defRPr>
    </a:lvl8pPr>
    <a:lvl9pPr marL="16151962" algn="l" defTabSz="4037990" rtl="0" eaLnBrk="1" latinLnBrk="0" hangingPunct="1">
      <a:defRPr sz="794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4E5"/>
    <a:srgbClr val="003366"/>
    <a:srgbClr val="009999"/>
    <a:srgbClr val="66FFFF"/>
    <a:srgbClr val="B5EA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199" autoAdjust="0"/>
    <p:restoredTop sz="96370" autoAdjust="0"/>
  </p:normalViewPr>
  <p:slideViewPr>
    <p:cSldViewPr snapToGrid="0">
      <p:cViewPr>
        <p:scale>
          <a:sx n="35" d="100"/>
          <a:sy n="35" d="100"/>
        </p:scale>
        <p:origin x="-480" y="-2316"/>
      </p:cViewPr>
      <p:guideLst>
        <p:guide orient="horz" pos="10368"/>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Gender</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38A3-494D-A167-9E8C02D28090}"/>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38A3-494D-A167-9E8C02D2809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59</c:v>
                </c:pt>
                <c:pt idx="1">
                  <c:v>37</c:v>
                </c:pt>
              </c:numCache>
            </c:numRef>
          </c:val>
          <c:extLst>
            <c:ext xmlns:c16="http://schemas.microsoft.com/office/drawing/2014/chart" uri="{C3380CC4-5D6E-409C-BE32-E72D297353CC}">
              <c16:uniqueId val="{00000004-38A3-494D-A167-9E8C02D2809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Screening Status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Diagnosed Previously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Hypertension</c:v>
                </c:pt>
                <c:pt idx="1">
                  <c:v>Diabetes</c:v>
                </c:pt>
              </c:strCache>
            </c:strRef>
          </c:cat>
          <c:val>
            <c:numRef>
              <c:f>Sheet1!$B$2:$B$3</c:f>
              <c:numCache>
                <c:formatCode>General</c:formatCode>
                <c:ptCount val="2"/>
                <c:pt idx="0">
                  <c:v>29</c:v>
                </c:pt>
                <c:pt idx="1">
                  <c:v>23</c:v>
                </c:pt>
              </c:numCache>
            </c:numRef>
          </c:val>
          <c:extLst>
            <c:ext xmlns:c16="http://schemas.microsoft.com/office/drawing/2014/chart" uri="{C3380CC4-5D6E-409C-BE32-E72D297353CC}">
              <c16:uniqueId val="{00000000-8653-4829-8E0C-89749EDFDB8B}"/>
            </c:ext>
          </c:extLst>
        </c:ser>
        <c:ser>
          <c:idx val="1"/>
          <c:order val="1"/>
          <c:tx>
            <c:strRef>
              <c:f>Sheet1!$C$1</c:f>
              <c:strCache>
                <c:ptCount val="1"/>
                <c:pt idx="0">
                  <c:v>Positive Screen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Hypertension</c:v>
                </c:pt>
                <c:pt idx="1">
                  <c:v>Diabetes</c:v>
                </c:pt>
              </c:strCache>
            </c:strRef>
          </c:cat>
          <c:val>
            <c:numRef>
              <c:f>Sheet1!$C$2:$C$3</c:f>
              <c:numCache>
                <c:formatCode>General</c:formatCode>
                <c:ptCount val="2"/>
                <c:pt idx="0">
                  <c:v>2</c:v>
                </c:pt>
                <c:pt idx="1">
                  <c:v>4</c:v>
                </c:pt>
              </c:numCache>
            </c:numRef>
          </c:val>
          <c:extLst>
            <c:ext xmlns:c16="http://schemas.microsoft.com/office/drawing/2014/chart" uri="{C3380CC4-5D6E-409C-BE32-E72D297353CC}">
              <c16:uniqueId val="{00000001-8653-4829-8E0C-89749EDFDB8B}"/>
            </c:ext>
          </c:extLst>
        </c:ser>
        <c:ser>
          <c:idx val="2"/>
          <c:order val="2"/>
          <c:tx>
            <c:strRef>
              <c:f>Sheet1!$D$1</c:f>
              <c:strCache>
                <c:ptCount val="1"/>
                <c:pt idx="0">
                  <c:v>Negative Screen/No History of Disease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Hypertension</c:v>
                </c:pt>
                <c:pt idx="1">
                  <c:v>Diabetes</c:v>
                </c:pt>
              </c:strCache>
            </c:strRef>
          </c:cat>
          <c:val>
            <c:numRef>
              <c:f>Sheet1!$D$2:$D$3</c:f>
              <c:numCache>
                <c:formatCode>General</c:formatCode>
                <c:ptCount val="2"/>
                <c:pt idx="0">
                  <c:v>66</c:v>
                </c:pt>
                <c:pt idx="1">
                  <c:v>70</c:v>
                </c:pt>
              </c:numCache>
            </c:numRef>
          </c:val>
          <c:extLst>
            <c:ext xmlns:c16="http://schemas.microsoft.com/office/drawing/2014/chart" uri="{C3380CC4-5D6E-409C-BE32-E72D297353CC}">
              <c16:uniqueId val="{00000002-8653-4829-8E0C-89749EDFDB8B}"/>
            </c:ext>
          </c:extLst>
        </c:ser>
        <c:dLbls>
          <c:showLegendKey val="0"/>
          <c:showVal val="0"/>
          <c:showCatName val="0"/>
          <c:showSerName val="0"/>
          <c:showPercent val="0"/>
          <c:showBubbleSize val="0"/>
        </c:dLbls>
        <c:gapWidth val="150"/>
        <c:overlap val="100"/>
        <c:axId val="657046304"/>
        <c:axId val="657055160"/>
      </c:barChart>
      <c:catAx>
        <c:axId val="657046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7055160"/>
        <c:crosses val="autoZero"/>
        <c:auto val="1"/>
        <c:lblAlgn val="ctr"/>
        <c:lblOffset val="100"/>
        <c:noMultiLvlLbl val="0"/>
      </c:catAx>
      <c:valAx>
        <c:axId val="6570551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7046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Hypertension</a:t>
            </a:r>
            <a:r>
              <a:rPr lang="en-US" sz="2400" baseline="0" dirty="0"/>
              <a:t>/Diabetes Diagnosis Comparison by Percentage</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Fresno Sikh Population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Diabetes</c:v>
                </c:pt>
                <c:pt idx="1">
                  <c:v>Hypertension</c:v>
                </c:pt>
              </c:strCache>
            </c:strRef>
          </c:cat>
          <c:val>
            <c:numRef>
              <c:f>Sheet1!$B$2:$B$3</c:f>
              <c:numCache>
                <c:formatCode>General</c:formatCode>
                <c:ptCount val="2"/>
                <c:pt idx="0">
                  <c:v>23.7</c:v>
                </c:pt>
                <c:pt idx="1">
                  <c:v>30</c:v>
                </c:pt>
              </c:numCache>
            </c:numRef>
          </c:val>
          <c:extLst>
            <c:ext xmlns:c16="http://schemas.microsoft.com/office/drawing/2014/chart" uri="{C3380CC4-5D6E-409C-BE32-E72D297353CC}">
              <c16:uniqueId val="{00000000-4755-4680-A434-EB313CFA41EA}"/>
            </c:ext>
          </c:extLst>
        </c:ser>
        <c:ser>
          <c:idx val="1"/>
          <c:order val="1"/>
          <c:tx>
            <c:strRef>
              <c:f>Sheet1!$C$1</c:f>
              <c:strCache>
                <c:ptCount val="1"/>
                <c:pt idx="0">
                  <c:v>General Population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Diabetes</c:v>
                </c:pt>
                <c:pt idx="1">
                  <c:v>Hypertension</c:v>
                </c:pt>
              </c:strCache>
            </c:strRef>
          </c:cat>
          <c:val>
            <c:numRef>
              <c:f>Sheet1!$C$2:$C$3</c:f>
              <c:numCache>
                <c:formatCode>General</c:formatCode>
                <c:ptCount val="2"/>
                <c:pt idx="0">
                  <c:v>13</c:v>
                </c:pt>
                <c:pt idx="1">
                  <c:v>29.1</c:v>
                </c:pt>
              </c:numCache>
            </c:numRef>
          </c:val>
          <c:extLst>
            <c:ext xmlns:c16="http://schemas.microsoft.com/office/drawing/2014/chart" uri="{C3380CC4-5D6E-409C-BE32-E72D297353CC}">
              <c16:uniqueId val="{00000001-4755-4680-A434-EB313CFA41EA}"/>
            </c:ext>
          </c:extLst>
        </c:ser>
        <c:dLbls>
          <c:showLegendKey val="0"/>
          <c:showVal val="0"/>
          <c:showCatName val="0"/>
          <c:showSerName val="0"/>
          <c:showPercent val="0"/>
          <c:showBubbleSize val="0"/>
        </c:dLbls>
        <c:gapWidth val="219"/>
        <c:overlap val="-27"/>
        <c:axId val="651446128"/>
        <c:axId val="651440224"/>
      </c:barChart>
      <c:catAx>
        <c:axId val="65144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440224"/>
        <c:crosses val="autoZero"/>
        <c:auto val="1"/>
        <c:lblAlgn val="ctr"/>
        <c:lblOffset val="100"/>
        <c:noMultiLvlLbl val="0"/>
      </c:catAx>
      <c:valAx>
        <c:axId val="651440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446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Average Age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Patients with DM</c:v>
                </c:pt>
                <c:pt idx="1">
                  <c:v>Patients with HTN</c:v>
                </c:pt>
                <c:pt idx="2">
                  <c:v>Female Patients</c:v>
                </c:pt>
                <c:pt idx="3">
                  <c:v>Male Patients</c:v>
                </c:pt>
                <c:pt idx="4">
                  <c:v>All Patients</c:v>
                </c:pt>
              </c:strCache>
            </c:strRef>
          </c:cat>
          <c:val>
            <c:numRef>
              <c:f>Sheet1!$B$2:$B$6</c:f>
              <c:numCache>
                <c:formatCode>General</c:formatCode>
                <c:ptCount val="5"/>
                <c:pt idx="0">
                  <c:v>61.2</c:v>
                </c:pt>
                <c:pt idx="1">
                  <c:v>63.4</c:v>
                </c:pt>
                <c:pt idx="2">
                  <c:v>55.9</c:v>
                </c:pt>
                <c:pt idx="3">
                  <c:v>51.4</c:v>
                </c:pt>
                <c:pt idx="4">
                  <c:v>53.2</c:v>
                </c:pt>
              </c:numCache>
            </c:numRef>
          </c:val>
          <c:extLst>
            <c:ext xmlns:c16="http://schemas.microsoft.com/office/drawing/2014/chart" uri="{C3380CC4-5D6E-409C-BE32-E72D297353CC}">
              <c16:uniqueId val="{00000000-BF30-469D-964B-B7C86D61C549}"/>
            </c:ext>
          </c:extLst>
        </c:ser>
        <c:dLbls>
          <c:showLegendKey val="0"/>
          <c:showVal val="0"/>
          <c:showCatName val="0"/>
          <c:showSerName val="0"/>
          <c:showPercent val="0"/>
          <c:showBubbleSize val="0"/>
        </c:dLbls>
        <c:gapWidth val="182"/>
        <c:axId val="613928648"/>
        <c:axId val="613925368"/>
      </c:barChart>
      <c:catAx>
        <c:axId val="613928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3925368"/>
        <c:crosses val="autoZero"/>
        <c:auto val="1"/>
        <c:lblAlgn val="ctr"/>
        <c:lblOffset val="100"/>
        <c:noMultiLvlLbl val="0"/>
      </c:catAx>
      <c:valAx>
        <c:axId val="613925368"/>
        <c:scaling>
          <c:orientation val="minMax"/>
          <c:max val="70"/>
          <c:min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13928648"/>
        <c:crosses val="autoZero"/>
        <c:crossBetween val="between"/>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387342"/>
            <a:ext cx="38404800" cy="1146048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7289782"/>
            <a:ext cx="384048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B7D20B-3F20-4F5E-B492-C8CB85171A4D}" type="datetimeFigureOut">
              <a:rPr lang="en-US" smtClean="0"/>
              <a:t>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26462-7229-4791-8651-DAF9140505F2}" type="slidenum">
              <a:rPr lang="en-US" smtClean="0"/>
              <a:t>‹#›</a:t>
            </a:fld>
            <a:endParaRPr lang="en-US" dirty="0"/>
          </a:p>
        </p:txBody>
      </p:sp>
    </p:spTree>
    <p:extLst>
      <p:ext uri="{BB962C8B-B14F-4D97-AF65-F5344CB8AC3E}">
        <p14:creationId xmlns:p14="http://schemas.microsoft.com/office/powerpoint/2010/main" val="22111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B7D20B-3F20-4F5E-B492-C8CB85171A4D}" type="datetimeFigureOut">
              <a:rPr lang="en-US" smtClean="0"/>
              <a:t>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26462-7229-4791-8651-DAF9140505F2}" type="slidenum">
              <a:rPr lang="en-US" smtClean="0"/>
              <a:t>‹#›</a:t>
            </a:fld>
            <a:endParaRPr lang="en-US" dirty="0"/>
          </a:p>
        </p:txBody>
      </p:sp>
    </p:spTree>
    <p:extLst>
      <p:ext uri="{BB962C8B-B14F-4D97-AF65-F5344CB8AC3E}">
        <p14:creationId xmlns:p14="http://schemas.microsoft.com/office/powerpoint/2010/main" val="223367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0"/>
            <a:ext cx="1104138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752600"/>
            <a:ext cx="3248406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B7D20B-3F20-4F5E-B492-C8CB85171A4D}" type="datetimeFigureOut">
              <a:rPr lang="en-US" smtClean="0"/>
              <a:t>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26462-7229-4791-8651-DAF9140505F2}" type="slidenum">
              <a:rPr lang="en-US" smtClean="0"/>
              <a:t>‹#›</a:t>
            </a:fld>
            <a:endParaRPr lang="en-US" dirty="0"/>
          </a:p>
        </p:txBody>
      </p:sp>
    </p:spTree>
    <p:extLst>
      <p:ext uri="{BB962C8B-B14F-4D97-AF65-F5344CB8AC3E}">
        <p14:creationId xmlns:p14="http://schemas.microsoft.com/office/powerpoint/2010/main" val="10381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B7D20B-3F20-4F5E-B492-C8CB85171A4D}" type="datetimeFigureOut">
              <a:rPr lang="en-US" smtClean="0"/>
              <a:t>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26462-7229-4791-8651-DAF9140505F2}" type="slidenum">
              <a:rPr lang="en-US" smtClean="0"/>
              <a:t>‹#›</a:t>
            </a:fld>
            <a:endParaRPr lang="en-US" dirty="0"/>
          </a:p>
        </p:txBody>
      </p:sp>
    </p:spTree>
    <p:extLst>
      <p:ext uri="{BB962C8B-B14F-4D97-AF65-F5344CB8AC3E}">
        <p14:creationId xmlns:p14="http://schemas.microsoft.com/office/powerpoint/2010/main" val="62286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5"/>
            <a:ext cx="44165520" cy="1369313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22029425"/>
            <a:ext cx="44165520" cy="7200898"/>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B7D20B-3F20-4F5E-B492-C8CB85171A4D}" type="datetimeFigureOut">
              <a:rPr lang="en-US" smtClean="0"/>
              <a:t>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026462-7229-4791-8651-DAF9140505F2}" type="slidenum">
              <a:rPr lang="en-US" smtClean="0"/>
              <a:t>‹#›</a:t>
            </a:fld>
            <a:endParaRPr lang="en-US" dirty="0"/>
          </a:p>
        </p:txBody>
      </p:sp>
    </p:spTree>
    <p:extLst>
      <p:ext uri="{BB962C8B-B14F-4D97-AF65-F5344CB8AC3E}">
        <p14:creationId xmlns:p14="http://schemas.microsoft.com/office/powerpoint/2010/main" val="28681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8763000"/>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8763000"/>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B7D20B-3F20-4F5E-B492-C8CB85171A4D}" type="datetimeFigureOut">
              <a:rPr lang="en-US" smtClean="0"/>
              <a:t>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026462-7229-4791-8651-DAF9140505F2}" type="slidenum">
              <a:rPr lang="en-US" smtClean="0"/>
              <a:t>‹#›</a:t>
            </a:fld>
            <a:endParaRPr lang="en-US" dirty="0"/>
          </a:p>
        </p:txBody>
      </p:sp>
    </p:spTree>
    <p:extLst>
      <p:ext uri="{BB962C8B-B14F-4D97-AF65-F5344CB8AC3E}">
        <p14:creationId xmlns:p14="http://schemas.microsoft.com/office/powerpoint/2010/main" val="38345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3"/>
            <a:ext cx="4416552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8069582"/>
            <a:ext cx="21662705"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2024360"/>
            <a:ext cx="21662705"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8069582"/>
            <a:ext cx="21769390"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2024360"/>
            <a:ext cx="2176939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B7D20B-3F20-4F5E-B492-C8CB85171A4D}" type="datetimeFigureOut">
              <a:rPr lang="en-US" smtClean="0"/>
              <a:t>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026462-7229-4791-8651-DAF9140505F2}" type="slidenum">
              <a:rPr lang="en-US" smtClean="0"/>
              <a:t>‹#›</a:t>
            </a:fld>
            <a:endParaRPr lang="en-US" dirty="0"/>
          </a:p>
        </p:txBody>
      </p:sp>
    </p:spTree>
    <p:extLst>
      <p:ext uri="{BB962C8B-B14F-4D97-AF65-F5344CB8AC3E}">
        <p14:creationId xmlns:p14="http://schemas.microsoft.com/office/powerpoint/2010/main" val="46261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B7D20B-3F20-4F5E-B492-C8CB85171A4D}" type="datetimeFigureOut">
              <a:rPr lang="en-US" smtClean="0"/>
              <a:t>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026462-7229-4791-8651-DAF9140505F2}" type="slidenum">
              <a:rPr lang="en-US" smtClean="0"/>
              <a:t>‹#›</a:t>
            </a:fld>
            <a:endParaRPr lang="en-US" dirty="0"/>
          </a:p>
        </p:txBody>
      </p:sp>
    </p:spTree>
    <p:extLst>
      <p:ext uri="{BB962C8B-B14F-4D97-AF65-F5344CB8AC3E}">
        <p14:creationId xmlns:p14="http://schemas.microsoft.com/office/powerpoint/2010/main" val="305765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7D20B-3F20-4F5E-B492-C8CB85171A4D}" type="datetimeFigureOut">
              <a:rPr lang="en-US" smtClean="0"/>
              <a:t>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026462-7229-4791-8651-DAF9140505F2}" type="slidenum">
              <a:rPr lang="en-US" smtClean="0"/>
              <a:t>‹#›</a:t>
            </a:fld>
            <a:endParaRPr lang="en-US" dirty="0"/>
          </a:p>
        </p:txBody>
      </p:sp>
    </p:spTree>
    <p:extLst>
      <p:ext uri="{BB962C8B-B14F-4D97-AF65-F5344CB8AC3E}">
        <p14:creationId xmlns:p14="http://schemas.microsoft.com/office/powerpoint/2010/main" val="166775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739642"/>
            <a:ext cx="2592324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CDB7D20B-3F20-4F5E-B492-C8CB85171A4D}" type="datetimeFigureOut">
              <a:rPr lang="en-US" smtClean="0"/>
              <a:t>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026462-7229-4791-8651-DAF9140505F2}" type="slidenum">
              <a:rPr lang="en-US" smtClean="0"/>
              <a:t>‹#›</a:t>
            </a:fld>
            <a:endParaRPr lang="en-US" dirty="0"/>
          </a:p>
        </p:txBody>
      </p:sp>
    </p:spTree>
    <p:extLst>
      <p:ext uri="{BB962C8B-B14F-4D97-AF65-F5344CB8AC3E}">
        <p14:creationId xmlns:p14="http://schemas.microsoft.com/office/powerpoint/2010/main" val="17463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739642"/>
            <a:ext cx="2592324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dirty="0"/>
              <a:t>Click icon to add picture</a:t>
            </a:r>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CDB7D20B-3F20-4F5E-B492-C8CB85171A4D}" type="datetimeFigureOut">
              <a:rPr lang="en-US" smtClean="0"/>
              <a:t>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026462-7229-4791-8651-DAF9140505F2}" type="slidenum">
              <a:rPr lang="en-US" smtClean="0"/>
              <a:t>‹#›</a:t>
            </a:fld>
            <a:endParaRPr lang="en-US" dirty="0"/>
          </a:p>
        </p:txBody>
      </p:sp>
    </p:spTree>
    <p:extLst>
      <p:ext uri="{BB962C8B-B14F-4D97-AF65-F5344CB8AC3E}">
        <p14:creationId xmlns:p14="http://schemas.microsoft.com/office/powerpoint/2010/main" val="352113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CDB7D20B-3F20-4F5E-B492-C8CB85171A4D}" type="datetimeFigureOut">
              <a:rPr lang="en-US" smtClean="0"/>
              <a:t>2/4/2017</a:t>
            </a:fld>
            <a:endParaRPr lang="en-US" dirty="0"/>
          </a:p>
        </p:txBody>
      </p:sp>
      <p:sp>
        <p:nvSpPr>
          <p:cNvPr id="5" name="Footer Placeholder 4"/>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E8026462-7229-4791-8651-DAF9140505F2}" type="slidenum">
              <a:rPr lang="en-US" smtClean="0"/>
              <a:t>‹#›</a:t>
            </a:fld>
            <a:endParaRPr lang="en-US" dirty="0"/>
          </a:p>
        </p:txBody>
      </p:sp>
    </p:spTree>
    <p:extLst>
      <p:ext uri="{BB962C8B-B14F-4D97-AF65-F5344CB8AC3E}">
        <p14:creationId xmlns:p14="http://schemas.microsoft.com/office/powerpoint/2010/main" val="3874076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chart" Target="../charts/chart4.xml"/><Relationship Id="rId5" Type="http://schemas.openxmlformats.org/officeDocument/2006/relationships/chart" Target="../charts/chart1.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51206400" cy="6583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006" y="459154"/>
            <a:ext cx="5798514" cy="575876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1738" y="1047750"/>
            <a:ext cx="8722160" cy="4316730"/>
          </a:xfrm>
          <a:prstGeom prst="rect">
            <a:avLst/>
          </a:prstGeom>
        </p:spPr>
      </p:pic>
      <p:sp>
        <p:nvSpPr>
          <p:cNvPr id="10" name="TextBox 9"/>
          <p:cNvSpPr txBox="1"/>
          <p:nvPr/>
        </p:nvSpPr>
        <p:spPr>
          <a:xfrm>
            <a:off x="8320029" y="552946"/>
            <a:ext cx="31699200" cy="3046988"/>
          </a:xfrm>
          <a:prstGeom prst="rect">
            <a:avLst/>
          </a:prstGeom>
          <a:noFill/>
        </p:spPr>
        <p:txBody>
          <a:bodyPr wrap="square" rtlCol="0">
            <a:spAutoFit/>
          </a:bodyPr>
          <a:lstStyle/>
          <a:p>
            <a:pPr algn="ctr"/>
            <a:r>
              <a:rPr lang="en-US" sz="9600" b="1" dirty="0"/>
              <a:t>Diabetes and Hypertension Health Screening in the Fresno Sikh Population: A Cross Sectional Approach</a:t>
            </a:r>
          </a:p>
        </p:txBody>
      </p:sp>
      <p:sp>
        <p:nvSpPr>
          <p:cNvPr id="11" name="TextBox 10"/>
          <p:cNvSpPr txBox="1"/>
          <p:nvPr/>
        </p:nvSpPr>
        <p:spPr>
          <a:xfrm>
            <a:off x="8320029" y="3496746"/>
            <a:ext cx="31699200" cy="3139321"/>
          </a:xfrm>
          <a:prstGeom prst="rect">
            <a:avLst/>
          </a:prstGeom>
          <a:noFill/>
        </p:spPr>
        <p:txBody>
          <a:bodyPr wrap="square" rtlCol="0">
            <a:spAutoFit/>
          </a:bodyPr>
          <a:lstStyle/>
          <a:p>
            <a:pPr algn="ctr"/>
            <a:r>
              <a:rPr lang="en-US" sz="6600" dirty="0"/>
              <a:t>Baljit Singh Dhesi </a:t>
            </a:r>
            <a:r>
              <a:rPr lang="en-US" sz="6600" baseline="30000" dirty="0"/>
              <a:t>1,2</a:t>
            </a:r>
          </a:p>
          <a:p>
            <a:pPr algn="ctr"/>
            <a:r>
              <a:rPr lang="en-US" sz="6600" baseline="30000" dirty="0"/>
              <a:t>1</a:t>
            </a:r>
            <a:r>
              <a:rPr lang="en-US" sz="6600" dirty="0"/>
              <a:t>University of California, Davis School of Medicine, Sacramento, CA, USA</a:t>
            </a:r>
          </a:p>
          <a:p>
            <a:pPr algn="ctr"/>
            <a:r>
              <a:rPr lang="en-US" sz="6600" baseline="30000" dirty="0"/>
              <a:t>2</a:t>
            </a:r>
            <a:r>
              <a:rPr lang="en-US" sz="6600" dirty="0"/>
              <a:t>University of California, San Francisco-Fresno Medical Education, Fresno, CA, USA</a:t>
            </a:r>
          </a:p>
        </p:txBody>
      </p:sp>
      <p:sp>
        <p:nvSpPr>
          <p:cNvPr id="12" name="Rectangle 11"/>
          <p:cNvSpPr/>
          <p:nvPr/>
        </p:nvSpPr>
        <p:spPr>
          <a:xfrm>
            <a:off x="0" y="6583680"/>
            <a:ext cx="51206400" cy="6096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09"/>
          <p:cNvSpPr>
            <a:spLocks noChangeArrowheads="1"/>
          </p:cNvSpPr>
          <p:nvPr/>
        </p:nvSpPr>
        <p:spPr bwMode="auto">
          <a:xfrm>
            <a:off x="1984068" y="8859500"/>
            <a:ext cx="11125200" cy="1143000"/>
          </a:xfrm>
          <a:prstGeom prst="rect">
            <a:avLst/>
          </a:prstGeom>
          <a:solidFill>
            <a:schemeClr val="bg1"/>
          </a:solidFill>
          <a:ln>
            <a:noFill/>
          </a:ln>
        </p:spPr>
        <p:txBody>
          <a:bodyPr wrap="none" anchor="ctr"/>
          <a:lstStyle>
            <a:lvl1pPr defTabSz="1401763" eaLnBrk="0" hangingPunct="0">
              <a:defRPr sz="2800">
                <a:solidFill>
                  <a:schemeClr val="tx1"/>
                </a:solidFill>
                <a:latin typeface="Tahoma" panose="020B0604030504040204" pitchFamily="34" charset="0"/>
                <a:cs typeface="Arial" panose="020B0604020202020204" pitchFamily="34" charset="0"/>
              </a:defRPr>
            </a:lvl1pPr>
            <a:lvl2pPr marL="742950" indent="-285750" defTabSz="1401763" eaLnBrk="0" hangingPunct="0">
              <a:defRPr sz="2800">
                <a:solidFill>
                  <a:schemeClr val="tx1"/>
                </a:solidFill>
                <a:latin typeface="Tahoma" panose="020B0604030504040204" pitchFamily="34" charset="0"/>
                <a:cs typeface="Arial" panose="020B0604020202020204" pitchFamily="34" charset="0"/>
              </a:defRPr>
            </a:lvl2pPr>
            <a:lvl3pPr marL="1143000" indent="-228600" defTabSz="1401763" eaLnBrk="0" hangingPunct="0">
              <a:defRPr sz="2800">
                <a:solidFill>
                  <a:schemeClr val="tx1"/>
                </a:solidFill>
                <a:latin typeface="Tahoma" panose="020B0604030504040204" pitchFamily="34" charset="0"/>
                <a:cs typeface="Arial" panose="020B0604020202020204" pitchFamily="34" charset="0"/>
              </a:defRPr>
            </a:lvl3pPr>
            <a:lvl4pPr marL="1600200" indent="-228600" defTabSz="1401763" eaLnBrk="0" hangingPunct="0">
              <a:defRPr sz="2800">
                <a:solidFill>
                  <a:schemeClr val="tx1"/>
                </a:solidFill>
                <a:latin typeface="Tahoma" panose="020B0604030504040204" pitchFamily="34" charset="0"/>
                <a:cs typeface="Arial" panose="020B0604020202020204" pitchFamily="34" charset="0"/>
              </a:defRPr>
            </a:lvl4pPr>
            <a:lvl5pPr marL="2057400" indent="-228600" defTabSz="1401763" eaLnBrk="0" hangingPunct="0">
              <a:defRPr sz="2800">
                <a:solidFill>
                  <a:schemeClr val="tx1"/>
                </a:solidFill>
                <a:latin typeface="Tahoma" panose="020B0604030504040204" pitchFamily="34" charset="0"/>
                <a:cs typeface="Arial" panose="020B0604020202020204" pitchFamily="34" charset="0"/>
              </a:defRPr>
            </a:lvl5pPr>
            <a:lvl6pPr marL="25146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dirty="0"/>
          </a:p>
        </p:txBody>
      </p:sp>
      <p:sp>
        <p:nvSpPr>
          <p:cNvPr id="15" name="Text Box 72"/>
          <p:cNvSpPr txBox="1">
            <a:spLocks noChangeArrowheads="1"/>
          </p:cNvSpPr>
          <p:nvPr/>
        </p:nvSpPr>
        <p:spPr bwMode="auto">
          <a:xfrm>
            <a:off x="1981200" y="8983366"/>
            <a:ext cx="11128068" cy="1526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r>
              <a:rPr lang="en-US" altLang="en-US" sz="5400" b="1" dirty="0">
                <a:solidFill>
                  <a:srgbClr val="000000"/>
                </a:solidFill>
                <a:latin typeface="Calibri" panose="020F0502020204030204" pitchFamily="34" charset="0"/>
              </a:rPr>
              <a:t>Introduction</a:t>
            </a:r>
            <a:endParaRPr lang="en-US" altLang="en-US" sz="5400" dirty="0">
              <a:solidFill>
                <a:srgbClr val="006666"/>
              </a:solidFill>
              <a:latin typeface="Calibri" panose="020F0502020204030204" pitchFamily="34" charset="0"/>
            </a:endParaRPr>
          </a:p>
          <a:p>
            <a:pPr eaLnBrk="1" hangingPunct="1"/>
            <a:endParaRPr lang="en-US" altLang="en-US" sz="3600" dirty="0">
              <a:solidFill>
                <a:srgbClr val="000000"/>
              </a:solidFill>
              <a:latin typeface="Franklin Gothic Demi" panose="020B0703020102020204" pitchFamily="34" charset="0"/>
            </a:endParaRPr>
          </a:p>
        </p:txBody>
      </p:sp>
      <p:sp>
        <p:nvSpPr>
          <p:cNvPr id="16" name="Text Box 121"/>
          <p:cNvSpPr txBox="1">
            <a:spLocks noChangeArrowheads="1"/>
          </p:cNvSpPr>
          <p:nvPr/>
        </p:nvSpPr>
        <p:spPr bwMode="auto">
          <a:xfrm>
            <a:off x="1981200" y="10515051"/>
            <a:ext cx="11128068" cy="6604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eaLnBrk="1" hangingPunct="1"/>
            <a:r>
              <a:rPr lang="en-US" altLang="en-US" dirty="0"/>
              <a:t>Estimates put the Sikh Population at slightly north of five hundred thousand of the thirty eight million people in California. There is a gap of health awareness and research in the Sikh Community. This project aims to characterize the chronic disease burden in this population. </a:t>
            </a:r>
          </a:p>
          <a:p>
            <a:pPr eaLnBrk="1" hangingPunct="1"/>
            <a:endParaRPr lang="en-US" altLang="en-US" dirty="0"/>
          </a:p>
          <a:p>
            <a:pPr eaLnBrk="1" hangingPunct="1"/>
            <a:r>
              <a:rPr lang="en-US" altLang="en-US" dirty="0"/>
              <a:t>Bhagat Puran Singh Health Initiative is an organization that spans across multiple college campuses that serves to increase health awareness in the Sikh and local communities. For this project we partnered with the Fresno State BPSHI. Undergraduate volunteers run health education clinics and provide community service. </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 </a:t>
            </a:r>
          </a:p>
        </p:txBody>
      </p:sp>
      <p:sp>
        <p:nvSpPr>
          <p:cNvPr id="21" name="Rectangle 109"/>
          <p:cNvSpPr>
            <a:spLocks noChangeArrowheads="1"/>
          </p:cNvSpPr>
          <p:nvPr/>
        </p:nvSpPr>
        <p:spPr bwMode="auto">
          <a:xfrm>
            <a:off x="14122072" y="8861320"/>
            <a:ext cx="11125200" cy="1143000"/>
          </a:xfrm>
          <a:prstGeom prst="rect">
            <a:avLst/>
          </a:prstGeom>
          <a:solidFill>
            <a:schemeClr val="bg1"/>
          </a:solidFill>
          <a:ln>
            <a:noFill/>
          </a:ln>
        </p:spPr>
        <p:txBody>
          <a:bodyPr wrap="none" anchor="ctr"/>
          <a:lstStyle>
            <a:lvl1pPr defTabSz="1401763" eaLnBrk="0" hangingPunct="0">
              <a:defRPr sz="2800">
                <a:solidFill>
                  <a:schemeClr val="tx1"/>
                </a:solidFill>
                <a:latin typeface="Tahoma" panose="020B0604030504040204" pitchFamily="34" charset="0"/>
                <a:cs typeface="Arial" panose="020B0604020202020204" pitchFamily="34" charset="0"/>
              </a:defRPr>
            </a:lvl1pPr>
            <a:lvl2pPr marL="742950" indent="-285750" defTabSz="1401763" eaLnBrk="0" hangingPunct="0">
              <a:defRPr sz="2800">
                <a:solidFill>
                  <a:schemeClr val="tx1"/>
                </a:solidFill>
                <a:latin typeface="Tahoma" panose="020B0604030504040204" pitchFamily="34" charset="0"/>
                <a:cs typeface="Arial" panose="020B0604020202020204" pitchFamily="34" charset="0"/>
              </a:defRPr>
            </a:lvl2pPr>
            <a:lvl3pPr marL="1143000" indent="-228600" defTabSz="1401763" eaLnBrk="0" hangingPunct="0">
              <a:defRPr sz="2800">
                <a:solidFill>
                  <a:schemeClr val="tx1"/>
                </a:solidFill>
                <a:latin typeface="Tahoma" panose="020B0604030504040204" pitchFamily="34" charset="0"/>
                <a:cs typeface="Arial" panose="020B0604020202020204" pitchFamily="34" charset="0"/>
              </a:defRPr>
            </a:lvl3pPr>
            <a:lvl4pPr marL="1600200" indent="-228600" defTabSz="1401763" eaLnBrk="0" hangingPunct="0">
              <a:defRPr sz="2800">
                <a:solidFill>
                  <a:schemeClr val="tx1"/>
                </a:solidFill>
                <a:latin typeface="Tahoma" panose="020B0604030504040204" pitchFamily="34" charset="0"/>
                <a:cs typeface="Arial" panose="020B0604020202020204" pitchFamily="34" charset="0"/>
              </a:defRPr>
            </a:lvl4pPr>
            <a:lvl5pPr marL="2057400" indent="-228600" defTabSz="1401763" eaLnBrk="0" hangingPunct="0">
              <a:defRPr sz="2800">
                <a:solidFill>
                  <a:schemeClr val="tx1"/>
                </a:solidFill>
                <a:latin typeface="Tahoma" panose="020B0604030504040204" pitchFamily="34" charset="0"/>
                <a:cs typeface="Arial" panose="020B0604020202020204" pitchFamily="34" charset="0"/>
              </a:defRPr>
            </a:lvl5pPr>
            <a:lvl6pPr marL="25146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dirty="0"/>
          </a:p>
        </p:txBody>
      </p:sp>
      <p:sp>
        <p:nvSpPr>
          <p:cNvPr id="22" name="Text Box 72"/>
          <p:cNvSpPr txBox="1">
            <a:spLocks noChangeArrowheads="1"/>
          </p:cNvSpPr>
          <p:nvPr/>
        </p:nvSpPr>
        <p:spPr bwMode="auto">
          <a:xfrm>
            <a:off x="14129172" y="8938067"/>
            <a:ext cx="11098367" cy="1526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r>
              <a:rPr lang="en-US" altLang="en-US" sz="5400" b="1" dirty="0">
                <a:solidFill>
                  <a:srgbClr val="000000"/>
                </a:solidFill>
                <a:latin typeface="Calibri" panose="020F0502020204030204" pitchFamily="34" charset="0"/>
              </a:rPr>
              <a:t>Methods</a:t>
            </a:r>
            <a:endParaRPr lang="en-US" altLang="en-US" sz="5400" dirty="0">
              <a:solidFill>
                <a:srgbClr val="006666"/>
              </a:solidFill>
              <a:latin typeface="Calibri" panose="020F0502020204030204" pitchFamily="34" charset="0"/>
            </a:endParaRPr>
          </a:p>
          <a:p>
            <a:pPr eaLnBrk="1" hangingPunct="1"/>
            <a:endParaRPr lang="en-US" altLang="en-US" sz="3600" dirty="0">
              <a:solidFill>
                <a:srgbClr val="000000"/>
              </a:solidFill>
              <a:latin typeface="Franklin Gothic Demi" panose="020B0703020102020204" pitchFamily="34" charset="0"/>
            </a:endParaRPr>
          </a:p>
        </p:txBody>
      </p:sp>
      <p:sp>
        <p:nvSpPr>
          <p:cNvPr id="23" name="Text Box 121"/>
          <p:cNvSpPr txBox="1">
            <a:spLocks noChangeArrowheads="1"/>
          </p:cNvSpPr>
          <p:nvPr/>
        </p:nvSpPr>
        <p:spPr bwMode="auto">
          <a:xfrm>
            <a:off x="32059060" y="15223815"/>
            <a:ext cx="5354628" cy="1865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eaLnBrk="1" hangingPunct="1"/>
            <a:r>
              <a:rPr lang="en-US" altLang="en-US" dirty="0"/>
              <a:t>Figure 3: Average Age among Participants and Subgroups</a:t>
            </a:r>
          </a:p>
          <a:p>
            <a:pPr eaLnBrk="1" hangingPunct="1"/>
            <a:endParaRPr lang="en-US" altLang="en-US" dirty="0"/>
          </a:p>
          <a:p>
            <a:pPr eaLnBrk="1" hangingPunct="1"/>
            <a:r>
              <a:rPr lang="en-US" altLang="en-US" dirty="0"/>
              <a:t> </a:t>
            </a:r>
          </a:p>
        </p:txBody>
      </p:sp>
      <p:sp>
        <p:nvSpPr>
          <p:cNvPr id="24" name="Rectangle 109"/>
          <p:cNvSpPr>
            <a:spLocks noChangeArrowheads="1"/>
          </p:cNvSpPr>
          <p:nvPr/>
        </p:nvSpPr>
        <p:spPr bwMode="auto">
          <a:xfrm>
            <a:off x="1984068" y="20573368"/>
            <a:ext cx="11125200" cy="1143000"/>
          </a:xfrm>
          <a:prstGeom prst="rect">
            <a:avLst/>
          </a:prstGeom>
          <a:solidFill>
            <a:schemeClr val="bg1"/>
          </a:solidFill>
          <a:ln>
            <a:noFill/>
          </a:ln>
        </p:spPr>
        <p:txBody>
          <a:bodyPr wrap="none" anchor="ctr"/>
          <a:lstStyle>
            <a:lvl1pPr defTabSz="1401763" eaLnBrk="0" hangingPunct="0">
              <a:defRPr sz="2800">
                <a:solidFill>
                  <a:schemeClr val="tx1"/>
                </a:solidFill>
                <a:latin typeface="Tahoma" panose="020B0604030504040204" pitchFamily="34" charset="0"/>
                <a:cs typeface="Arial" panose="020B0604020202020204" pitchFamily="34" charset="0"/>
              </a:defRPr>
            </a:lvl1pPr>
            <a:lvl2pPr marL="742950" indent="-285750" defTabSz="1401763" eaLnBrk="0" hangingPunct="0">
              <a:defRPr sz="2800">
                <a:solidFill>
                  <a:schemeClr val="tx1"/>
                </a:solidFill>
                <a:latin typeface="Tahoma" panose="020B0604030504040204" pitchFamily="34" charset="0"/>
                <a:cs typeface="Arial" panose="020B0604020202020204" pitchFamily="34" charset="0"/>
              </a:defRPr>
            </a:lvl2pPr>
            <a:lvl3pPr marL="1143000" indent="-228600" defTabSz="1401763" eaLnBrk="0" hangingPunct="0">
              <a:defRPr sz="2800">
                <a:solidFill>
                  <a:schemeClr val="tx1"/>
                </a:solidFill>
                <a:latin typeface="Tahoma" panose="020B0604030504040204" pitchFamily="34" charset="0"/>
                <a:cs typeface="Arial" panose="020B0604020202020204" pitchFamily="34" charset="0"/>
              </a:defRPr>
            </a:lvl3pPr>
            <a:lvl4pPr marL="1600200" indent="-228600" defTabSz="1401763" eaLnBrk="0" hangingPunct="0">
              <a:defRPr sz="2800">
                <a:solidFill>
                  <a:schemeClr val="tx1"/>
                </a:solidFill>
                <a:latin typeface="Tahoma" panose="020B0604030504040204" pitchFamily="34" charset="0"/>
                <a:cs typeface="Arial" panose="020B0604020202020204" pitchFamily="34" charset="0"/>
              </a:defRPr>
            </a:lvl4pPr>
            <a:lvl5pPr marL="2057400" indent="-228600" defTabSz="1401763" eaLnBrk="0" hangingPunct="0">
              <a:defRPr sz="2800">
                <a:solidFill>
                  <a:schemeClr val="tx1"/>
                </a:solidFill>
                <a:latin typeface="Tahoma" panose="020B0604030504040204" pitchFamily="34" charset="0"/>
                <a:cs typeface="Arial" panose="020B0604020202020204" pitchFamily="34" charset="0"/>
              </a:defRPr>
            </a:lvl5pPr>
            <a:lvl6pPr marL="25146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dirty="0"/>
          </a:p>
        </p:txBody>
      </p:sp>
      <p:sp>
        <p:nvSpPr>
          <p:cNvPr id="25" name="Text Box 72"/>
          <p:cNvSpPr txBox="1">
            <a:spLocks noChangeArrowheads="1"/>
          </p:cNvSpPr>
          <p:nvPr/>
        </p:nvSpPr>
        <p:spPr bwMode="auto">
          <a:xfrm>
            <a:off x="1930400" y="20610574"/>
            <a:ext cx="11110450" cy="1526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r>
              <a:rPr lang="en-US" altLang="en-US" sz="5400" b="1" dirty="0">
                <a:solidFill>
                  <a:srgbClr val="000000"/>
                </a:solidFill>
                <a:latin typeface="Calibri" panose="020F0502020204030204" pitchFamily="34" charset="0"/>
              </a:rPr>
              <a:t>Objectives</a:t>
            </a:r>
            <a:endParaRPr lang="en-US" altLang="en-US" sz="5400" dirty="0">
              <a:solidFill>
                <a:srgbClr val="006666"/>
              </a:solidFill>
              <a:latin typeface="Calibri" panose="020F0502020204030204" pitchFamily="34" charset="0"/>
            </a:endParaRPr>
          </a:p>
          <a:p>
            <a:pPr eaLnBrk="1" hangingPunct="1"/>
            <a:endParaRPr lang="en-US" altLang="en-US" sz="3600" dirty="0">
              <a:solidFill>
                <a:srgbClr val="000000"/>
              </a:solidFill>
              <a:latin typeface="Franklin Gothic Demi" panose="020B0703020102020204" pitchFamily="34" charset="0"/>
            </a:endParaRPr>
          </a:p>
        </p:txBody>
      </p:sp>
      <p:sp>
        <p:nvSpPr>
          <p:cNvPr id="26" name="Text Box 121"/>
          <p:cNvSpPr txBox="1">
            <a:spLocks noChangeArrowheads="1"/>
          </p:cNvSpPr>
          <p:nvPr/>
        </p:nvSpPr>
        <p:spPr bwMode="auto">
          <a:xfrm>
            <a:off x="1760727" y="22428036"/>
            <a:ext cx="10720030" cy="7466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marL="1371600" lvl="2" indent="-457200">
              <a:buFont typeface="Arial" panose="020B0604020202020204" pitchFamily="34" charset="0"/>
              <a:buChar char="•"/>
            </a:pPr>
            <a:r>
              <a:rPr lang="en-US" spc="10" dirty="0"/>
              <a:t>To conduct a cross sectional study on the prevalence of diabetes and hypertension in the members of the Fresno Sikh Temple</a:t>
            </a:r>
          </a:p>
          <a:p>
            <a:pPr marL="914400" lvl="2" indent="0"/>
            <a:endParaRPr lang="en-US" spc="10" dirty="0"/>
          </a:p>
          <a:p>
            <a:pPr marL="1371600" lvl="2" indent="-457200">
              <a:buFont typeface="Arial" panose="020B0604020202020204" pitchFamily="34" charset="0"/>
              <a:buChar char="•"/>
            </a:pPr>
            <a:r>
              <a:rPr lang="en-US" spc="10" dirty="0"/>
              <a:t>To get a greater understanding of chronic disease burden in the Sikh community</a:t>
            </a:r>
          </a:p>
          <a:p>
            <a:pPr marL="914400" lvl="2" indent="0"/>
            <a:endParaRPr lang="en-US" spc="10" dirty="0"/>
          </a:p>
          <a:p>
            <a:pPr marL="1371600" lvl="2" indent="-457200">
              <a:buFont typeface="Arial" panose="020B0604020202020204" pitchFamily="34" charset="0"/>
              <a:buChar char="•"/>
            </a:pPr>
            <a:r>
              <a:rPr lang="en-US" spc="10" dirty="0"/>
              <a:t>To provide health education on chronic metabolic diseases to the members of the Fresno Sikh temple</a:t>
            </a:r>
          </a:p>
          <a:p>
            <a:pPr marL="914400" lvl="2" indent="0"/>
            <a:endParaRPr lang="en-US" spc="10" dirty="0"/>
          </a:p>
          <a:p>
            <a:pPr marL="1371600" lvl="2" indent="-457200">
              <a:buFont typeface="Arial" panose="020B0604020202020204" pitchFamily="34" charset="0"/>
              <a:buChar char="•"/>
            </a:pPr>
            <a:r>
              <a:rPr lang="en-US" spc="10" dirty="0"/>
              <a:t>To partner with Fresno undergraduate students in the Bhagat Puran Singh Health Initiative organization at CSU Fresno to foster greater health education and resources to the community at large</a:t>
            </a:r>
          </a:p>
          <a:p>
            <a:pPr marL="914400" lvl="2" indent="0"/>
            <a:endParaRPr lang="en-US" spc="10" dirty="0"/>
          </a:p>
          <a:p>
            <a:pPr marL="1371600" lvl="2" indent="-457200">
              <a:buFont typeface="Arial" panose="020B0604020202020204" pitchFamily="34" charset="0"/>
              <a:buChar char="•"/>
            </a:pPr>
            <a:r>
              <a:rPr lang="en-US" spc="10" dirty="0"/>
              <a:t>To increase awareness of the Sikh culture in my fellow colleagues</a:t>
            </a:r>
          </a:p>
        </p:txBody>
      </p:sp>
      <p:sp>
        <p:nvSpPr>
          <p:cNvPr id="27" name="Rectangle 109"/>
          <p:cNvSpPr>
            <a:spLocks noChangeArrowheads="1"/>
          </p:cNvSpPr>
          <p:nvPr/>
        </p:nvSpPr>
        <p:spPr bwMode="auto">
          <a:xfrm>
            <a:off x="26379292" y="8861320"/>
            <a:ext cx="11125200" cy="1143000"/>
          </a:xfrm>
          <a:prstGeom prst="rect">
            <a:avLst/>
          </a:prstGeom>
          <a:solidFill>
            <a:schemeClr val="bg1"/>
          </a:solidFill>
          <a:ln>
            <a:noFill/>
          </a:ln>
        </p:spPr>
        <p:txBody>
          <a:bodyPr wrap="none" anchor="ctr"/>
          <a:lstStyle>
            <a:lvl1pPr defTabSz="1401763" eaLnBrk="0" hangingPunct="0">
              <a:defRPr sz="2800">
                <a:solidFill>
                  <a:schemeClr val="tx1"/>
                </a:solidFill>
                <a:latin typeface="Tahoma" panose="020B0604030504040204" pitchFamily="34" charset="0"/>
                <a:cs typeface="Arial" panose="020B0604020202020204" pitchFamily="34" charset="0"/>
              </a:defRPr>
            </a:lvl1pPr>
            <a:lvl2pPr marL="742950" indent="-285750" defTabSz="1401763" eaLnBrk="0" hangingPunct="0">
              <a:defRPr sz="2800">
                <a:solidFill>
                  <a:schemeClr val="tx1"/>
                </a:solidFill>
                <a:latin typeface="Tahoma" panose="020B0604030504040204" pitchFamily="34" charset="0"/>
                <a:cs typeface="Arial" panose="020B0604020202020204" pitchFamily="34" charset="0"/>
              </a:defRPr>
            </a:lvl2pPr>
            <a:lvl3pPr marL="1143000" indent="-228600" defTabSz="1401763" eaLnBrk="0" hangingPunct="0">
              <a:defRPr sz="2800">
                <a:solidFill>
                  <a:schemeClr val="tx1"/>
                </a:solidFill>
                <a:latin typeface="Tahoma" panose="020B0604030504040204" pitchFamily="34" charset="0"/>
                <a:cs typeface="Arial" panose="020B0604020202020204" pitchFamily="34" charset="0"/>
              </a:defRPr>
            </a:lvl3pPr>
            <a:lvl4pPr marL="1600200" indent="-228600" defTabSz="1401763" eaLnBrk="0" hangingPunct="0">
              <a:defRPr sz="2800">
                <a:solidFill>
                  <a:schemeClr val="tx1"/>
                </a:solidFill>
                <a:latin typeface="Tahoma" panose="020B0604030504040204" pitchFamily="34" charset="0"/>
                <a:cs typeface="Arial" panose="020B0604020202020204" pitchFamily="34" charset="0"/>
              </a:defRPr>
            </a:lvl4pPr>
            <a:lvl5pPr marL="2057400" indent="-228600" defTabSz="1401763" eaLnBrk="0" hangingPunct="0">
              <a:defRPr sz="2800">
                <a:solidFill>
                  <a:schemeClr val="tx1"/>
                </a:solidFill>
                <a:latin typeface="Tahoma" panose="020B0604030504040204" pitchFamily="34" charset="0"/>
                <a:cs typeface="Arial" panose="020B0604020202020204" pitchFamily="34" charset="0"/>
              </a:defRPr>
            </a:lvl5pPr>
            <a:lvl6pPr marL="25146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dirty="0"/>
          </a:p>
        </p:txBody>
      </p:sp>
      <p:sp>
        <p:nvSpPr>
          <p:cNvPr id="28" name="Text Box 72"/>
          <p:cNvSpPr txBox="1">
            <a:spLocks noChangeArrowheads="1"/>
          </p:cNvSpPr>
          <p:nvPr/>
        </p:nvSpPr>
        <p:spPr bwMode="auto">
          <a:xfrm>
            <a:off x="26369460" y="8938067"/>
            <a:ext cx="11135032" cy="1526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r>
              <a:rPr lang="en-US" altLang="en-US" sz="5400" b="1" dirty="0">
                <a:solidFill>
                  <a:srgbClr val="000000"/>
                </a:solidFill>
                <a:latin typeface="Calibri" panose="020F0502020204030204" pitchFamily="34" charset="0"/>
              </a:rPr>
              <a:t>Results</a:t>
            </a:r>
            <a:endParaRPr lang="en-US" altLang="en-US" sz="5400" dirty="0">
              <a:solidFill>
                <a:srgbClr val="006666"/>
              </a:solidFill>
              <a:latin typeface="Calibri" panose="020F0502020204030204" pitchFamily="34" charset="0"/>
            </a:endParaRPr>
          </a:p>
          <a:p>
            <a:pPr eaLnBrk="1" hangingPunct="1"/>
            <a:endParaRPr lang="en-US" altLang="en-US" sz="3600" dirty="0">
              <a:solidFill>
                <a:srgbClr val="000000"/>
              </a:solidFill>
              <a:latin typeface="Franklin Gothic Demi" panose="020B0703020102020204" pitchFamily="34" charset="0"/>
            </a:endParaRPr>
          </a:p>
        </p:txBody>
      </p:sp>
      <p:sp>
        <p:nvSpPr>
          <p:cNvPr id="33" name="Rectangle 109"/>
          <p:cNvSpPr>
            <a:spLocks noChangeArrowheads="1"/>
          </p:cNvSpPr>
          <p:nvPr/>
        </p:nvSpPr>
        <p:spPr bwMode="auto">
          <a:xfrm>
            <a:off x="38562179" y="8859500"/>
            <a:ext cx="11125200" cy="1143000"/>
          </a:xfrm>
          <a:prstGeom prst="rect">
            <a:avLst/>
          </a:prstGeom>
          <a:solidFill>
            <a:schemeClr val="bg1"/>
          </a:solidFill>
          <a:ln>
            <a:noFill/>
          </a:ln>
        </p:spPr>
        <p:txBody>
          <a:bodyPr wrap="none" anchor="ctr"/>
          <a:lstStyle>
            <a:lvl1pPr defTabSz="1401763" eaLnBrk="0" hangingPunct="0">
              <a:defRPr sz="2800">
                <a:solidFill>
                  <a:schemeClr val="tx1"/>
                </a:solidFill>
                <a:latin typeface="Tahoma" panose="020B0604030504040204" pitchFamily="34" charset="0"/>
                <a:cs typeface="Arial" panose="020B0604020202020204" pitchFamily="34" charset="0"/>
              </a:defRPr>
            </a:lvl1pPr>
            <a:lvl2pPr marL="742950" indent="-285750" defTabSz="1401763" eaLnBrk="0" hangingPunct="0">
              <a:defRPr sz="2800">
                <a:solidFill>
                  <a:schemeClr val="tx1"/>
                </a:solidFill>
                <a:latin typeface="Tahoma" panose="020B0604030504040204" pitchFamily="34" charset="0"/>
                <a:cs typeface="Arial" panose="020B0604020202020204" pitchFamily="34" charset="0"/>
              </a:defRPr>
            </a:lvl2pPr>
            <a:lvl3pPr marL="1143000" indent="-228600" defTabSz="1401763" eaLnBrk="0" hangingPunct="0">
              <a:defRPr sz="2800">
                <a:solidFill>
                  <a:schemeClr val="tx1"/>
                </a:solidFill>
                <a:latin typeface="Tahoma" panose="020B0604030504040204" pitchFamily="34" charset="0"/>
                <a:cs typeface="Arial" panose="020B0604020202020204" pitchFamily="34" charset="0"/>
              </a:defRPr>
            </a:lvl3pPr>
            <a:lvl4pPr marL="1600200" indent="-228600" defTabSz="1401763" eaLnBrk="0" hangingPunct="0">
              <a:defRPr sz="2800">
                <a:solidFill>
                  <a:schemeClr val="tx1"/>
                </a:solidFill>
                <a:latin typeface="Tahoma" panose="020B0604030504040204" pitchFamily="34" charset="0"/>
                <a:cs typeface="Arial" panose="020B0604020202020204" pitchFamily="34" charset="0"/>
              </a:defRPr>
            </a:lvl4pPr>
            <a:lvl5pPr marL="2057400" indent="-228600" defTabSz="1401763" eaLnBrk="0" hangingPunct="0">
              <a:defRPr sz="2800">
                <a:solidFill>
                  <a:schemeClr val="tx1"/>
                </a:solidFill>
                <a:latin typeface="Tahoma" panose="020B0604030504040204" pitchFamily="34" charset="0"/>
                <a:cs typeface="Arial" panose="020B0604020202020204" pitchFamily="34" charset="0"/>
              </a:defRPr>
            </a:lvl5pPr>
            <a:lvl6pPr marL="25146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dirty="0"/>
          </a:p>
        </p:txBody>
      </p:sp>
      <p:sp>
        <p:nvSpPr>
          <p:cNvPr id="34" name="Text Box 72"/>
          <p:cNvSpPr txBox="1">
            <a:spLocks noChangeArrowheads="1"/>
          </p:cNvSpPr>
          <p:nvPr/>
        </p:nvSpPr>
        <p:spPr bwMode="auto">
          <a:xfrm>
            <a:off x="38500500" y="8921843"/>
            <a:ext cx="11008852" cy="1526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r>
              <a:rPr lang="en-US" altLang="en-US" sz="5400" b="1" dirty="0">
                <a:solidFill>
                  <a:srgbClr val="000000"/>
                </a:solidFill>
                <a:latin typeface="Calibri" panose="020F0502020204030204" pitchFamily="34" charset="0"/>
              </a:rPr>
              <a:t>Conclusions</a:t>
            </a:r>
            <a:endParaRPr lang="en-US" altLang="en-US" sz="5400" dirty="0">
              <a:solidFill>
                <a:srgbClr val="006666"/>
              </a:solidFill>
              <a:latin typeface="Calibri" panose="020F0502020204030204" pitchFamily="34" charset="0"/>
            </a:endParaRPr>
          </a:p>
          <a:p>
            <a:pPr eaLnBrk="1" hangingPunct="1"/>
            <a:endParaRPr lang="en-US" altLang="en-US" sz="3600" dirty="0">
              <a:solidFill>
                <a:srgbClr val="000000"/>
              </a:solidFill>
              <a:latin typeface="Franklin Gothic Demi" panose="020B0703020102020204" pitchFamily="34" charset="0"/>
            </a:endParaRPr>
          </a:p>
        </p:txBody>
      </p:sp>
      <p:sp>
        <p:nvSpPr>
          <p:cNvPr id="35" name="Text Box 121"/>
          <p:cNvSpPr txBox="1">
            <a:spLocks noChangeArrowheads="1"/>
          </p:cNvSpPr>
          <p:nvPr/>
        </p:nvSpPr>
        <p:spPr bwMode="auto">
          <a:xfrm>
            <a:off x="38504391" y="10450707"/>
            <a:ext cx="11379200" cy="44504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eaLnBrk="1" hangingPunct="1"/>
            <a:r>
              <a:rPr lang="en-US" altLang="en-US" dirty="0"/>
              <a:t>Through our clinic we were able to screen positive two patients with hypertension and four patients with diabetes. Six new diagnoses in screening 97 patients total. (Figure 5)</a:t>
            </a:r>
          </a:p>
          <a:p>
            <a:pPr eaLnBrk="1" hangingPunct="1"/>
            <a:endParaRPr lang="en-US" altLang="en-US" dirty="0"/>
          </a:p>
          <a:p>
            <a:pPr eaLnBrk="1" hangingPunct="1"/>
            <a:r>
              <a:rPr lang="en-US" altLang="en-US" dirty="0"/>
              <a:t>When comparing screened patients + prior diagnosis of diabetes or hypertension to the general population it is noted that there are similar rates of hypertension in the patient population (30%) vs the general population (29.1%</a:t>
            </a:r>
            <a:r>
              <a:rPr lang="en-US" altLang="en-US" baseline="30000" dirty="0"/>
              <a:t>2</a:t>
            </a:r>
            <a:r>
              <a:rPr lang="en-US" altLang="en-US" dirty="0"/>
              <a:t>). However when comparing screening for diabetes, the screening population was much higher (23.7%) vs the general population (13.0%</a:t>
            </a:r>
            <a:r>
              <a:rPr lang="en-US" altLang="en-US" baseline="30000" dirty="0"/>
              <a:t>1</a:t>
            </a:r>
            <a:r>
              <a:rPr lang="en-US" altLang="en-US" dirty="0"/>
              <a:t>). (Figure 6)</a:t>
            </a:r>
          </a:p>
        </p:txBody>
      </p:sp>
      <p:sp>
        <p:nvSpPr>
          <p:cNvPr id="41" name="Rectangle 109"/>
          <p:cNvSpPr>
            <a:spLocks noChangeArrowheads="1"/>
          </p:cNvSpPr>
          <p:nvPr/>
        </p:nvSpPr>
        <p:spPr bwMode="auto">
          <a:xfrm>
            <a:off x="38619008" y="25739334"/>
            <a:ext cx="11125200" cy="1143000"/>
          </a:xfrm>
          <a:prstGeom prst="rect">
            <a:avLst/>
          </a:prstGeom>
          <a:solidFill>
            <a:schemeClr val="bg1"/>
          </a:solidFill>
          <a:ln>
            <a:noFill/>
          </a:ln>
        </p:spPr>
        <p:txBody>
          <a:bodyPr wrap="none" anchor="ctr"/>
          <a:lstStyle>
            <a:lvl1pPr defTabSz="1401763" eaLnBrk="0" hangingPunct="0">
              <a:defRPr sz="2800">
                <a:solidFill>
                  <a:schemeClr val="tx1"/>
                </a:solidFill>
                <a:latin typeface="Tahoma" panose="020B0604030504040204" pitchFamily="34" charset="0"/>
                <a:cs typeface="Arial" panose="020B0604020202020204" pitchFamily="34" charset="0"/>
              </a:defRPr>
            </a:lvl1pPr>
            <a:lvl2pPr marL="742950" indent="-285750" defTabSz="1401763" eaLnBrk="0" hangingPunct="0">
              <a:defRPr sz="2800">
                <a:solidFill>
                  <a:schemeClr val="tx1"/>
                </a:solidFill>
                <a:latin typeface="Tahoma" panose="020B0604030504040204" pitchFamily="34" charset="0"/>
                <a:cs typeface="Arial" panose="020B0604020202020204" pitchFamily="34" charset="0"/>
              </a:defRPr>
            </a:lvl2pPr>
            <a:lvl3pPr marL="1143000" indent="-228600" defTabSz="1401763" eaLnBrk="0" hangingPunct="0">
              <a:defRPr sz="2800">
                <a:solidFill>
                  <a:schemeClr val="tx1"/>
                </a:solidFill>
                <a:latin typeface="Tahoma" panose="020B0604030504040204" pitchFamily="34" charset="0"/>
                <a:cs typeface="Arial" panose="020B0604020202020204" pitchFamily="34" charset="0"/>
              </a:defRPr>
            </a:lvl3pPr>
            <a:lvl4pPr marL="1600200" indent="-228600" defTabSz="1401763" eaLnBrk="0" hangingPunct="0">
              <a:defRPr sz="2800">
                <a:solidFill>
                  <a:schemeClr val="tx1"/>
                </a:solidFill>
                <a:latin typeface="Tahoma" panose="020B0604030504040204" pitchFamily="34" charset="0"/>
                <a:cs typeface="Arial" panose="020B0604020202020204" pitchFamily="34" charset="0"/>
              </a:defRPr>
            </a:lvl4pPr>
            <a:lvl5pPr marL="2057400" indent="-228600" defTabSz="1401763" eaLnBrk="0" hangingPunct="0">
              <a:defRPr sz="2800">
                <a:solidFill>
                  <a:schemeClr val="tx1"/>
                </a:solidFill>
                <a:latin typeface="Tahoma" panose="020B0604030504040204" pitchFamily="34" charset="0"/>
                <a:cs typeface="Arial" panose="020B0604020202020204" pitchFamily="34" charset="0"/>
              </a:defRPr>
            </a:lvl5pPr>
            <a:lvl6pPr marL="25146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dirty="0"/>
          </a:p>
        </p:txBody>
      </p:sp>
      <p:sp>
        <p:nvSpPr>
          <p:cNvPr id="42" name="Text Box 72"/>
          <p:cNvSpPr txBox="1">
            <a:spLocks noChangeArrowheads="1"/>
          </p:cNvSpPr>
          <p:nvPr/>
        </p:nvSpPr>
        <p:spPr bwMode="auto">
          <a:xfrm>
            <a:off x="38599009" y="25829822"/>
            <a:ext cx="11139165" cy="1526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r>
              <a:rPr lang="en-US" altLang="en-US" sz="5400" b="1" dirty="0">
                <a:solidFill>
                  <a:srgbClr val="000000"/>
                </a:solidFill>
                <a:latin typeface="Calibri" panose="020F0502020204030204" pitchFamily="34" charset="0"/>
              </a:rPr>
              <a:t>Acknowledgements</a:t>
            </a:r>
            <a:endParaRPr lang="en-US" altLang="en-US" sz="5400" dirty="0">
              <a:solidFill>
                <a:srgbClr val="006666"/>
              </a:solidFill>
              <a:latin typeface="Calibri" panose="020F0502020204030204" pitchFamily="34" charset="0"/>
            </a:endParaRPr>
          </a:p>
          <a:p>
            <a:pPr eaLnBrk="1" hangingPunct="1"/>
            <a:endParaRPr lang="en-US" altLang="en-US" sz="3600" dirty="0">
              <a:solidFill>
                <a:srgbClr val="000000"/>
              </a:solidFill>
              <a:latin typeface="Franklin Gothic Demi" panose="020B0703020102020204" pitchFamily="34" charset="0"/>
            </a:endParaRPr>
          </a:p>
        </p:txBody>
      </p:sp>
      <p:sp>
        <p:nvSpPr>
          <p:cNvPr id="43" name="Text Box 121"/>
          <p:cNvSpPr txBox="1">
            <a:spLocks noChangeArrowheads="1"/>
          </p:cNvSpPr>
          <p:nvPr/>
        </p:nvSpPr>
        <p:spPr bwMode="auto">
          <a:xfrm>
            <a:off x="38504391" y="27007807"/>
            <a:ext cx="11379200" cy="1434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eaLnBrk="1" hangingPunct="1"/>
            <a:r>
              <a:rPr lang="en-US" altLang="en-US" dirty="0"/>
              <a:t>Bhagat Puran Singh Health Initiative at Fresno State</a:t>
            </a:r>
          </a:p>
          <a:p>
            <a:pPr eaLnBrk="1" hangingPunct="1"/>
            <a:r>
              <a:rPr lang="en-US" altLang="en-US" dirty="0"/>
              <a:t>Research Department at UCSF-Fresno Family &amp; Community Medicine</a:t>
            </a:r>
          </a:p>
          <a:p>
            <a:pPr eaLnBrk="1" hangingPunct="1"/>
            <a:r>
              <a:rPr lang="en-US" altLang="en-US" dirty="0"/>
              <a:t>Dr. Khaira and Dr. Chann </a:t>
            </a:r>
          </a:p>
        </p:txBody>
      </p:sp>
      <p:sp>
        <p:nvSpPr>
          <p:cNvPr id="44" name="Rectangle 109"/>
          <p:cNvSpPr>
            <a:spLocks noChangeArrowheads="1"/>
          </p:cNvSpPr>
          <p:nvPr/>
        </p:nvSpPr>
        <p:spPr bwMode="auto">
          <a:xfrm>
            <a:off x="14370541" y="24757101"/>
            <a:ext cx="11125200" cy="1143000"/>
          </a:xfrm>
          <a:prstGeom prst="rect">
            <a:avLst/>
          </a:prstGeom>
          <a:solidFill>
            <a:schemeClr val="bg1"/>
          </a:solidFill>
          <a:ln>
            <a:noFill/>
          </a:ln>
        </p:spPr>
        <p:txBody>
          <a:bodyPr wrap="none" anchor="ctr"/>
          <a:lstStyle>
            <a:lvl1pPr defTabSz="1401763" eaLnBrk="0" hangingPunct="0">
              <a:defRPr sz="2800">
                <a:solidFill>
                  <a:schemeClr val="tx1"/>
                </a:solidFill>
                <a:latin typeface="Tahoma" panose="020B0604030504040204" pitchFamily="34" charset="0"/>
                <a:cs typeface="Arial" panose="020B0604020202020204" pitchFamily="34" charset="0"/>
              </a:defRPr>
            </a:lvl1pPr>
            <a:lvl2pPr marL="742950" indent="-285750" defTabSz="1401763" eaLnBrk="0" hangingPunct="0">
              <a:defRPr sz="2800">
                <a:solidFill>
                  <a:schemeClr val="tx1"/>
                </a:solidFill>
                <a:latin typeface="Tahoma" panose="020B0604030504040204" pitchFamily="34" charset="0"/>
                <a:cs typeface="Arial" panose="020B0604020202020204" pitchFamily="34" charset="0"/>
              </a:defRPr>
            </a:lvl2pPr>
            <a:lvl3pPr marL="1143000" indent="-228600" defTabSz="1401763" eaLnBrk="0" hangingPunct="0">
              <a:defRPr sz="2800">
                <a:solidFill>
                  <a:schemeClr val="tx1"/>
                </a:solidFill>
                <a:latin typeface="Tahoma" panose="020B0604030504040204" pitchFamily="34" charset="0"/>
                <a:cs typeface="Arial" panose="020B0604020202020204" pitchFamily="34" charset="0"/>
              </a:defRPr>
            </a:lvl3pPr>
            <a:lvl4pPr marL="1600200" indent="-228600" defTabSz="1401763" eaLnBrk="0" hangingPunct="0">
              <a:defRPr sz="2800">
                <a:solidFill>
                  <a:schemeClr val="tx1"/>
                </a:solidFill>
                <a:latin typeface="Tahoma" panose="020B0604030504040204" pitchFamily="34" charset="0"/>
                <a:cs typeface="Arial" panose="020B0604020202020204" pitchFamily="34" charset="0"/>
              </a:defRPr>
            </a:lvl4pPr>
            <a:lvl5pPr marL="2057400" indent="-228600" defTabSz="1401763" eaLnBrk="0" hangingPunct="0">
              <a:defRPr sz="2800">
                <a:solidFill>
                  <a:schemeClr val="tx1"/>
                </a:solidFill>
                <a:latin typeface="Tahoma" panose="020B0604030504040204" pitchFamily="34" charset="0"/>
                <a:cs typeface="Arial" panose="020B0604020202020204" pitchFamily="34" charset="0"/>
              </a:defRPr>
            </a:lvl5pPr>
            <a:lvl6pPr marL="25146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dirty="0"/>
          </a:p>
        </p:txBody>
      </p:sp>
      <p:sp>
        <p:nvSpPr>
          <p:cNvPr id="45" name="Text Box 72"/>
          <p:cNvSpPr txBox="1">
            <a:spLocks noChangeArrowheads="1"/>
          </p:cNvSpPr>
          <p:nvPr/>
        </p:nvSpPr>
        <p:spPr bwMode="auto">
          <a:xfrm>
            <a:off x="14360709" y="24822415"/>
            <a:ext cx="11008852" cy="1526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r>
              <a:rPr lang="en-US" altLang="en-US" sz="5400" b="1" dirty="0">
                <a:solidFill>
                  <a:srgbClr val="000000"/>
                </a:solidFill>
                <a:latin typeface="Calibri" panose="020F0502020204030204" pitchFamily="34" charset="0"/>
              </a:rPr>
              <a:t>Screening Population Demographics</a:t>
            </a:r>
            <a:endParaRPr lang="en-US" altLang="en-US" sz="5400" dirty="0">
              <a:solidFill>
                <a:srgbClr val="006666"/>
              </a:solidFill>
              <a:latin typeface="Calibri" panose="020F0502020204030204" pitchFamily="34" charset="0"/>
            </a:endParaRPr>
          </a:p>
          <a:p>
            <a:pPr eaLnBrk="1" hangingPunct="1"/>
            <a:endParaRPr lang="en-US" altLang="en-US" sz="3600" dirty="0">
              <a:solidFill>
                <a:srgbClr val="000000"/>
              </a:solidFill>
              <a:latin typeface="Franklin Gothic Demi" panose="020B0703020102020204" pitchFamily="34" charset="0"/>
            </a:endParaRPr>
          </a:p>
        </p:txBody>
      </p:sp>
      <p:graphicFrame>
        <p:nvGraphicFramePr>
          <p:cNvPr id="48" name="Chart 47"/>
          <p:cNvGraphicFramePr/>
          <p:nvPr>
            <p:extLst>
              <p:ext uri="{D42A27DB-BD31-4B8C-83A1-F6EECF244321}">
                <p14:modId xmlns:p14="http://schemas.microsoft.com/office/powerpoint/2010/main" val="2470370206"/>
              </p:ext>
            </p:extLst>
          </p:nvPr>
        </p:nvGraphicFramePr>
        <p:xfrm>
          <a:off x="26369460" y="10882339"/>
          <a:ext cx="4746386" cy="39855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43422526"/>
              </p:ext>
            </p:extLst>
          </p:nvPr>
        </p:nvGraphicFramePr>
        <p:xfrm>
          <a:off x="14360161" y="26554515"/>
          <a:ext cx="11135580" cy="3505200"/>
        </p:xfrm>
        <a:graphic>
          <a:graphicData uri="http://schemas.openxmlformats.org/drawingml/2006/table">
            <a:tbl>
              <a:tblPr firstRow="1" bandRow="1">
                <a:tableStyleId>{69CF1AB2-1976-4502-BF36-3FF5EA218861}</a:tableStyleId>
              </a:tblPr>
              <a:tblGrid>
                <a:gridCol w="5567790">
                  <a:extLst>
                    <a:ext uri="{9D8B030D-6E8A-4147-A177-3AD203B41FA5}">
                      <a16:colId xmlns:a16="http://schemas.microsoft.com/office/drawing/2014/main" val="125071429"/>
                    </a:ext>
                  </a:extLst>
                </a:gridCol>
                <a:gridCol w="5567790">
                  <a:extLst>
                    <a:ext uri="{9D8B030D-6E8A-4147-A177-3AD203B41FA5}">
                      <a16:colId xmlns:a16="http://schemas.microsoft.com/office/drawing/2014/main" val="1340063433"/>
                    </a:ext>
                  </a:extLst>
                </a:gridCol>
              </a:tblGrid>
              <a:tr h="663659">
                <a:tc>
                  <a:txBody>
                    <a:bodyPr/>
                    <a:lstStyle/>
                    <a:p>
                      <a:r>
                        <a:rPr lang="en-US" sz="4000" dirty="0"/>
                        <a:t>Total Patients</a:t>
                      </a:r>
                    </a:p>
                  </a:txBody>
                  <a:tcPr/>
                </a:tc>
                <a:tc>
                  <a:txBody>
                    <a:bodyPr/>
                    <a:lstStyle/>
                    <a:p>
                      <a:r>
                        <a:rPr lang="en-US" sz="4000" dirty="0"/>
                        <a:t>97</a:t>
                      </a:r>
                    </a:p>
                  </a:txBody>
                  <a:tcPr/>
                </a:tc>
                <a:extLst>
                  <a:ext uri="{0D108BD9-81ED-4DB2-BD59-A6C34878D82A}">
                    <a16:rowId xmlns:a16="http://schemas.microsoft.com/office/drawing/2014/main" val="1082655707"/>
                  </a:ext>
                </a:extLst>
              </a:tr>
              <a:tr h="663659">
                <a:tc>
                  <a:txBody>
                    <a:bodyPr/>
                    <a:lstStyle/>
                    <a:p>
                      <a:r>
                        <a:rPr lang="en-US" sz="4000" dirty="0"/>
                        <a:t>Mean Age</a:t>
                      </a:r>
                    </a:p>
                  </a:txBody>
                  <a:tcPr/>
                </a:tc>
                <a:tc>
                  <a:txBody>
                    <a:bodyPr/>
                    <a:lstStyle/>
                    <a:p>
                      <a:r>
                        <a:rPr lang="en-US" sz="4000" dirty="0"/>
                        <a:t>53</a:t>
                      </a:r>
                    </a:p>
                  </a:txBody>
                  <a:tcPr/>
                </a:tc>
                <a:extLst>
                  <a:ext uri="{0D108BD9-81ED-4DB2-BD59-A6C34878D82A}">
                    <a16:rowId xmlns:a16="http://schemas.microsoft.com/office/drawing/2014/main" val="1057240005"/>
                  </a:ext>
                </a:extLst>
              </a:tr>
              <a:tr h="663659">
                <a:tc>
                  <a:txBody>
                    <a:bodyPr/>
                    <a:lstStyle/>
                    <a:p>
                      <a:r>
                        <a:rPr lang="en-US" sz="4000" dirty="0"/>
                        <a:t>Age Range</a:t>
                      </a:r>
                    </a:p>
                  </a:txBody>
                  <a:tcPr/>
                </a:tc>
                <a:tc>
                  <a:txBody>
                    <a:bodyPr/>
                    <a:lstStyle/>
                    <a:p>
                      <a:r>
                        <a:rPr lang="en-US" sz="4000" dirty="0"/>
                        <a:t>21-82</a:t>
                      </a:r>
                    </a:p>
                  </a:txBody>
                  <a:tcPr/>
                </a:tc>
                <a:extLst>
                  <a:ext uri="{0D108BD9-81ED-4DB2-BD59-A6C34878D82A}">
                    <a16:rowId xmlns:a16="http://schemas.microsoft.com/office/drawing/2014/main" val="132255618"/>
                  </a:ext>
                </a:extLst>
              </a:tr>
              <a:tr h="663659">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lang="en-US" sz="4000" dirty="0"/>
                        <a:t>Male Gender</a:t>
                      </a:r>
                    </a:p>
                  </a:txBody>
                  <a:tcPr/>
                </a:tc>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lang="en-US" sz="4000" dirty="0"/>
                        <a:t>59 (60.8%) </a:t>
                      </a:r>
                    </a:p>
                  </a:txBody>
                  <a:tcPr/>
                </a:tc>
                <a:extLst>
                  <a:ext uri="{0D108BD9-81ED-4DB2-BD59-A6C34878D82A}">
                    <a16:rowId xmlns:a16="http://schemas.microsoft.com/office/drawing/2014/main" val="3819346835"/>
                  </a:ext>
                </a:extLst>
              </a:tr>
              <a:tr h="663659">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lang="en-US" sz="4000" dirty="0"/>
                        <a:t>Female Gender</a:t>
                      </a:r>
                    </a:p>
                  </a:txBody>
                  <a:tcPr/>
                </a:tc>
                <a:tc>
                  <a:txBody>
                    <a:bodyPr/>
                    <a:lstStyle/>
                    <a:p>
                      <a:pPr marL="0" marR="0" lvl="0" indent="0" algn="l" defTabSz="3840480" rtl="0" eaLnBrk="1" fontAlgn="auto" latinLnBrk="0" hangingPunct="1">
                        <a:lnSpc>
                          <a:spcPct val="100000"/>
                        </a:lnSpc>
                        <a:spcBef>
                          <a:spcPts val="0"/>
                        </a:spcBef>
                        <a:spcAft>
                          <a:spcPts val="0"/>
                        </a:spcAft>
                        <a:buClrTx/>
                        <a:buSzTx/>
                        <a:buFontTx/>
                        <a:buNone/>
                        <a:tabLst/>
                        <a:defRPr/>
                      </a:pPr>
                      <a:r>
                        <a:rPr lang="en-US" sz="4000" dirty="0"/>
                        <a:t>38 (39.2%)</a:t>
                      </a:r>
                    </a:p>
                  </a:txBody>
                  <a:tcPr/>
                </a:tc>
                <a:extLst>
                  <a:ext uri="{0D108BD9-81ED-4DB2-BD59-A6C34878D82A}">
                    <a16:rowId xmlns:a16="http://schemas.microsoft.com/office/drawing/2014/main" val="3759166580"/>
                  </a:ext>
                </a:extLst>
              </a:tr>
            </a:tbl>
          </a:graphicData>
        </a:graphic>
      </p:graphicFrame>
      <p:graphicFrame>
        <p:nvGraphicFramePr>
          <p:cNvPr id="49" name="Content Placeholder 10"/>
          <p:cNvGraphicFramePr>
            <a:graphicFrameLocks/>
          </p:cNvGraphicFramePr>
          <p:nvPr>
            <p:extLst>
              <p:ext uri="{D42A27DB-BD31-4B8C-83A1-F6EECF244321}">
                <p14:modId xmlns:p14="http://schemas.microsoft.com/office/powerpoint/2010/main" val="1732653914"/>
              </p:ext>
            </p:extLst>
          </p:nvPr>
        </p:nvGraphicFramePr>
        <p:xfrm>
          <a:off x="26703063" y="17557767"/>
          <a:ext cx="10505768" cy="44824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0" name="Content Placeholder 5"/>
          <p:cNvGraphicFramePr>
            <a:graphicFrameLocks/>
          </p:cNvGraphicFramePr>
          <p:nvPr>
            <p:extLst>
              <p:ext uri="{D42A27DB-BD31-4B8C-83A1-F6EECF244321}">
                <p14:modId xmlns:p14="http://schemas.microsoft.com/office/powerpoint/2010/main" val="1868067996"/>
              </p:ext>
            </p:extLst>
          </p:nvPr>
        </p:nvGraphicFramePr>
        <p:xfrm>
          <a:off x="26693231" y="24196477"/>
          <a:ext cx="10515600" cy="4351338"/>
        </p:xfrm>
        <a:graphic>
          <a:graphicData uri="http://schemas.openxmlformats.org/drawingml/2006/chart">
            <c:chart xmlns:c="http://schemas.openxmlformats.org/drawingml/2006/chart" xmlns:r="http://schemas.openxmlformats.org/officeDocument/2006/relationships" r:id="rId7"/>
          </a:graphicData>
        </a:graphic>
      </p:graphicFrame>
      <p:sp>
        <p:nvSpPr>
          <p:cNvPr id="51" name="Text Box 121"/>
          <p:cNvSpPr txBox="1">
            <a:spLocks noChangeArrowheads="1"/>
          </p:cNvSpPr>
          <p:nvPr/>
        </p:nvSpPr>
        <p:spPr bwMode="auto">
          <a:xfrm>
            <a:off x="14152255" y="10519823"/>
            <a:ext cx="11379200" cy="8328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eaLnBrk="1" hangingPunct="1"/>
            <a:r>
              <a:rPr lang="en-US" altLang="en-US" dirty="0"/>
              <a:t>The members of the Sikh Fresno Temple were screened and educated for hypertension and diabetes at the Sikh Institute of Fresno on North Parkway Drive, Fresno CA. </a:t>
            </a:r>
          </a:p>
          <a:p>
            <a:pPr eaLnBrk="1" hangingPunct="1"/>
            <a:endParaRPr lang="en-US" altLang="en-US" dirty="0"/>
          </a:p>
          <a:p>
            <a:pPr eaLnBrk="1" hangingPunct="1"/>
            <a:r>
              <a:rPr lang="en-US" altLang="en-US" dirty="0"/>
              <a:t>Screenings were completed using manual blood pressure measurements and finger stick glucose levels.</a:t>
            </a:r>
          </a:p>
          <a:p>
            <a:pPr eaLnBrk="1" hangingPunct="1"/>
            <a:endParaRPr lang="en-US" altLang="en-US" dirty="0"/>
          </a:p>
          <a:p>
            <a:pPr eaLnBrk="1" hangingPunct="1"/>
            <a:r>
              <a:rPr lang="en-US" altLang="en-US" dirty="0"/>
              <a:t>Patients were screened over two days, 6/26/16 and 7/10/16 for a total of 97 patients, there were no other exclusion criteria.</a:t>
            </a:r>
          </a:p>
          <a:p>
            <a:pPr eaLnBrk="1" hangingPunct="1"/>
            <a:endParaRPr lang="en-US" altLang="en-US" dirty="0"/>
          </a:p>
          <a:p>
            <a:pPr eaLnBrk="1" hangingPunct="1"/>
            <a:r>
              <a:rPr lang="en-US" altLang="en-US" dirty="0"/>
              <a:t>Noted variables obtained from participants including fasting status, prior diagnosis and treatment, gender, and age.</a:t>
            </a:r>
          </a:p>
          <a:p>
            <a:pPr eaLnBrk="1" hangingPunct="1"/>
            <a:endParaRPr lang="en-US" altLang="en-US" dirty="0"/>
          </a:p>
          <a:p>
            <a:pPr eaLnBrk="1" hangingPunct="1"/>
            <a:r>
              <a:rPr lang="en-US" altLang="en-US" dirty="0"/>
              <a:t>Patients were screened for hypertension or diabetes using the criteria of blood pressure greater 140/90, or blood glucose &gt;126 fasting and &gt;200 non fasting.</a:t>
            </a:r>
          </a:p>
          <a:p>
            <a:pPr eaLnBrk="1" hangingPunct="1"/>
            <a:endParaRPr lang="en-US" altLang="en-US" dirty="0"/>
          </a:p>
          <a:p>
            <a:pPr eaLnBrk="1" hangingPunct="1"/>
            <a:endParaRPr lang="en-US" altLang="en-US" dirty="0"/>
          </a:p>
          <a:p>
            <a:pPr algn="just" eaLnBrk="1" hangingPunct="1"/>
            <a:r>
              <a:rPr lang="en-US" altLang="en-US" dirty="0"/>
              <a:t> </a:t>
            </a:r>
          </a:p>
        </p:txBody>
      </p:sp>
      <p:sp>
        <p:nvSpPr>
          <p:cNvPr id="52" name="Text Box 121"/>
          <p:cNvSpPr txBox="1">
            <a:spLocks noChangeArrowheads="1"/>
          </p:cNvSpPr>
          <p:nvPr/>
        </p:nvSpPr>
        <p:spPr bwMode="auto">
          <a:xfrm>
            <a:off x="15104221" y="23479360"/>
            <a:ext cx="5794094" cy="1434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eaLnBrk="1" hangingPunct="1"/>
            <a:r>
              <a:rPr lang="en-US" altLang="en-US" dirty="0"/>
              <a:t>Image 1: Fresno Sikh Institute. </a:t>
            </a:r>
          </a:p>
          <a:p>
            <a:pPr eaLnBrk="1" hangingPunct="1"/>
            <a:endParaRPr lang="en-US" altLang="en-US" dirty="0"/>
          </a:p>
          <a:p>
            <a:pPr algn="just" eaLnBrk="1" hangingPunct="1"/>
            <a:r>
              <a:rPr lang="en-US" altLang="en-US" dirty="0"/>
              <a:t> </a:t>
            </a:r>
          </a:p>
        </p:txBody>
      </p:sp>
      <p:sp>
        <p:nvSpPr>
          <p:cNvPr id="53" name="Text Box 121"/>
          <p:cNvSpPr txBox="1">
            <a:spLocks noChangeArrowheads="1"/>
          </p:cNvSpPr>
          <p:nvPr/>
        </p:nvSpPr>
        <p:spPr bwMode="auto">
          <a:xfrm>
            <a:off x="26621002" y="15315726"/>
            <a:ext cx="4357166" cy="1865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eaLnBrk="1" hangingPunct="1"/>
            <a:r>
              <a:rPr lang="en-US" altLang="en-US" dirty="0"/>
              <a:t>Figure 2: Gender Profile of Participants</a:t>
            </a:r>
          </a:p>
          <a:p>
            <a:pPr eaLnBrk="1" hangingPunct="1"/>
            <a:endParaRPr lang="en-US" altLang="en-US" dirty="0"/>
          </a:p>
          <a:p>
            <a:pPr eaLnBrk="1" hangingPunct="1"/>
            <a:r>
              <a:rPr lang="en-US" altLang="en-US" dirty="0"/>
              <a:t> </a:t>
            </a:r>
          </a:p>
        </p:txBody>
      </p:sp>
      <p:sp>
        <p:nvSpPr>
          <p:cNvPr id="54" name="Text Box 121"/>
          <p:cNvSpPr txBox="1">
            <a:spLocks noChangeArrowheads="1"/>
          </p:cNvSpPr>
          <p:nvPr/>
        </p:nvSpPr>
        <p:spPr bwMode="auto">
          <a:xfrm>
            <a:off x="27235332" y="28547431"/>
            <a:ext cx="9403286" cy="1865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eaLnBrk="1" hangingPunct="1"/>
            <a:r>
              <a:rPr lang="en-US" altLang="en-US" dirty="0"/>
              <a:t>Figure 5: Hypertension and Diabetes Diagnosis in Participants vs General Population</a:t>
            </a:r>
          </a:p>
          <a:p>
            <a:pPr eaLnBrk="1" hangingPunct="1"/>
            <a:endParaRPr lang="en-US" altLang="en-US" dirty="0"/>
          </a:p>
          <a:p>
            <a:pPr eaLnBrk="1" hangingPunct="1"/>
            <a:r>
              <a:rPr lang="en-US" altLang="en-US" dirty="0"/>
              <a:t> </a:t>
            </a:r>
          </a:p>
        </p:txBody>
      </p:sp>
      <p:sp>
        <p:nvSpPr>
          <p:cNvPr id="55" name="Text Box 121"/>
          <p:cNvSpPr txBox="1">
            <a:spLocks noChangeArrowheads="1"/>
          </p:cNvSpPr>
          <p:nvPr/>
        </p:nvSpPr>
        <p:spPr bwMode="auto">
          <a:xfrm>
            <a:off x="27095748" y="22054542"/>
            <a:ext cx="9682455" cy="1865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eaLnBrk="1" hangingPunct="1"/>
            <a:r>
              <a:rPr lang="en-US" altLang="en-US" dirty="0"/>
              <a:t>Figure 4: Percent of Total Patients with prior diagnosis of Diabetes or Hypertension and those who screened positive.</a:t>
            </a:r>
          </a:p>
          <a:p>
            <a:pPr eaLnBrk="1" hangingPunct="1"/>
            <a:endParaRPr lang="en-US" altLang="en-US" dirty="0"/>
          </a:p>
          <a:p>
            <a:pPr eaLnBrk="1" hangingPunct="1"/>
            <a:r>
              <a:rPr lang="en-US" altLang="en-US" dirty="0"/>
              <a:t> </a:t>
            </a:r>
          </a:p>
        </p:txBody>
      </p:sp>
      <p:sp>
        <p:nvSpPr>
          <p:cNvPr id="56" name="Text Box 121"/>
          <p:cNvSpPr txBox="1">
            <a:spLocks noChangeArrowheads="1"/>
          </p:cNvSpPr>
          <p:nvPr/>
        </p:nvSpPr>
        <p:spPr bwMode="auto">
          <a:xfrm>
            <a:off x="21146784" y="23479361"/>
            <a:ext cx="4100488" cy="1434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eaLnBrk="1" hangingPunct="1"/>
            <a:r>
              <a:rPr lang="en-US" altLang="en-US" dirty="0"/>
              <a:t>Figure 1: Intake Form</a:t>
            </a:r>
          </a:p>
          <a:p>
            <a:pPr eaLnBrk="1" hangingPunct="1"/>
            <a:endParaRPr lang="en-US" altLang="en-US" dirty="0"/>
          </a:p>
          <a:p>
            <a:pPr algn="just" eaLnBrk="1" hangingPunct="1"/>
            <a:r>
              <a:rPr lang="en-US" altLang="en-US" dirty="0"/>
              <a:t> </a:t>
            </a:r>
          </a:p>
        </p:txBody>
      </p:sp>
      <p:pic>
        <p:nvPicPr>
          <p:cNvPr id="58" name="Picture 57" descr="IMG_5492.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710646" y="18274598"/>
            <a:ext cx="5820913" cy="4365685"/>
          </a:xfrm>
          <a:prstGeom prst="rect">
            <a:avLst/>
          </a:prstGeom>
        </p:spPr>
      </p:pic>
      <p:pic>
        <p:nvPicPr>
          <p:cNvPr id="59" name="Content Placeholder 7"/>
          <p:cNvPicPr>
            <a:picLocks noChangeAspect="1"/>
          </p:cNvPicPr>
          <p:nvPr/>
        </p:nvPicPr>
        <p:blipFill>
          <a:blip r:embed="rId9"/>
          <a:stretch>
            <a:fillRect/>
          </a:stretch>
        </p:blipFill>
        <p:spPr>
          <a:xfrm>
            <a:off x="21110718" y="18026749"/>
            <a:ext cx="4099889" cy="5307080"/>
          </a:xfrm>
          <a:prstGeom prst="rect">
            <a:avLst/>
          </a:prstGeom>
          <a:solidFill>
            <a:schemeClr val="bg1"/>
          </a:solidFill>
        </p:spPr>
      </p:pic>
      <p:sp>
        <p:nvSpPr>
          <p:cNvPr id="60" name="Rectangle 109"/>
          <p:cNvSpPr>
            <a:spLocks noChangeArrowheads="1"/>
          </p:cNvSpPr>
          <p:nvPr/>
        </p:nvSpPr>
        <p:spPr bwMode="auto">
          <a:xfrm>
            <a:off x="38562179" y="15488524"/>
            <a:ext cx="11125200" cy="1143000"/>
          </a:xfrm>
          <a:prstGeom prst="rect">
            <a:avLst/>
          </a:prstGeom>
          <a:solidFill>
            <a:schemeClr val="bg1"/>
          </a:solidFill>
          <a:ln>
            <a:noFill/>
          </a:ln>
        </p:spPr>
        <p:txBody>
          <a:bodyPr wrap="none" anchor="ctr"/>
          <a:lstStyle>
            <a:lvl1pPr defTabSz="1401763" eaLnBrk="0" hangingPunct="0">
              <a:defRPr sz="2800">
                <a:solidFill>
                  <a:schemeClr val="tx1"/>
                </a:solidFill>
                <a:latin typeface="Tahoma" panose="020B0604030504040204" pitchFamily="34" charset="0"/>
                <a:cs typeface="Arial" panose="020B0604020202020204" pitchFamily="34" charset="0"/>
              </a:defRPr>
            </a:lvl1pPr>
            <a:lvl2pPr marL="742950" indent="-285750" defTabSz="1401763" eaLnBrk="0" hangingPunct="0">
              <a:defRPr sz="2800">
                <a:solidFill>
                  <a:schemeClr val="tx1"/>
                </a:solidFill>
                <a:latin typeface="Tahoma" panose="020B0604030504040204" pitchFamily="34" charset="0"/>
                <a:cs typeface="Arial" panose="020B0604020202020204" pitchFamily="34" charset="0"/>
              </a:defRPr>
            </a:lvl2pPr>
            <a:lvl3pPr marL="1143000" indent="-228600" defTabSz="1401763" eaLnBrk="0" hangingPunct="0">
              <a:defRPr sz="2800">
                <a:solidFill>
                  <a:schemeClr val="tx1"/>
                </a:solidFill>
                <a:latin typeface="Tahoma" panose="020B0604030504040204" pitchFamily="34" charset="0"/>
                <a:cs typeface="Arial" panose="020B0604020202020204" pitchFamily="34" charset="0"/>
              </a:defRPr>
            </a:lvl3pPr>
            <a:lvl4pPr marL="1600200" indent="-228600" defTabSz="1401763" eaLnBrk="0" hangingPunct="0">
              <a:defRPr sz="2800">
                <a:solidFill>
                  <a:schemeClr val="tx1"/>
                </a:solidFill>
                <a:latin typeface="Tahoma" panose="020B0604030504040204" pitchFamily="34" charset="0"/>
                <a:cs typeface="Arial" panose="020B0604020202020204" pitchFamily="34" charset="0"/>
              </a:defRPr>
            </a:lvl4pPr>
            <a:lvl5pPr marL="2057400" indent="-228600" defTabSz="1401763" eaLnBrk="0" hangingPunct="0">
              <a:defRPr sz="2800">
                <a:solidFill>
                  <a:schemeClr val="tx1"/>
                </a:solidFill>
                <a:latin typeface="Tahoma" panose="020B0604030504040204" pitchFamily="34" charset="0"/>
                <a:cs typeface="Arial" panose="020B0604020202020204" pitchFamily="34" charset="0"/>
              </a:defRPr>
            </a:lvl5pPr>
            <a:lvl6pPr marL="25146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dirty="0"/>
          </a:p>
        </p:txBody>
      </p:sp>
      <p:sp>
        <p:nvSpPr>
          <p:cNvPr id="37" name="Text Box 72"/>
          <p:cNvSpPr txBox="1">
            <a:spLocks noChangeArrowheads="1"/>
          </p:cNvSpPr>
          <p:nvPr/>
        </p:nvSpPr>
        <p:spPr bwMode="auto">
          <a:xfrm>
            <a:off x="38549455" y="15576439"/>
            <a:ext cx="11149353" cy="1526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r>
              <a:rPr lang="en-US" altLang="en-US" sz="5400" b="1" dirty="0">
                <a:solidFill>
                  <a:srgbClr val="000000"/>
                </a:solidFill>
                <a:latin typeface="Calibri" panose="020F0502020204030204" pitchFamily="34" charset="0"/>
              </a:rPr>
              <a:t>Discussion</a:t>
            </a:r>
            <a:endParaRPr lang="en-US" altLang="en-US" sz="5400" dirty="0">
              <a:solidFill>
                <a:srgbClr val="006666"/>
              </a:solidFill>
              <a:latin typeface="Calibri" panose="020F0502020204030204" pitchFamily="34" charset="0"/>
            </a:endParaRPr>
          </a:p>
          <a:p>
            <a:pPr eaLnBrk="1" hangingPunct="1"/>
            <a:endParaRPr lang="en-US" altLang="en-US" sz="3600" dirty="0">
              <a:solidFill>
                <a:srgbClr val="000000"/>
              </a:solidFill>
              <a:latin typeface="Franklin Gothic Demi" panose="020B0703020102020204" pitchFamily="34" charset="0"/>
            </a:endParaRPr>
          </a:p>
        </p:txBody>
      </p:sp>
      <p:pic>
        <p:nvPicPr>
          <p:cNvPr id="1026" name="Picture 2" descr="Image result for bpsh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6813" y="15901373"/>
            <a:ext cx="3857625" cy="3857625"/>
          </a:xfrm>
          <a:prstGeom prst="rect">
            <a:avLst/>
          </a:prstGeom>
          <a:noFill/>
          <a:extLst>
            <a:ext uri="{909E8E84-426E-40DD-AFC4-6F175D3DCCD1}">
              <a14:hiddenFill xmlns:a14="http://schemas.microsoft.com/office/drawing/2010/main">
                <a:solidFill>
                  <a:srgbClr val="FFFFFF"/>
                </a:solidFill>
              </a14:hiddenFill>
            </a:ext>
          </a:extLst>
        </p:spPr>
      </p:pic>
      <p:sp>
        <p:nvSpPr>
          <p:cNvPr id="61" name="Text Box 121"/>
          <p:cNvSpPr txBox="1">
            <a:spLocks noChangeArrowheads="1"/>
          </p:cNvSpPr>
          <p:nvPr/>
        </p:nvSpPr>
        <p:spPr bwMode="auto">
          <a:xfrm>
            <a:off x="38568504" y="16810531"/>
            <a:ext cx="11379200" cy="8759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eaLnBrk="1" hangingPunct="1"/>
            <a:r>
              <a:rPr lang="en-US" altLang="en-US" dirty="0"/>
              <a:t>For this cross sectional study we noted increased rates of diabetes in the testing population. This may implicate that the Sikh community may have a higher predisposition for developing diabetes. Conversely it may indicate environmental factors such as diet or health education may play a role. Healthcare providers can use this information to provide more aggressive screening for diabetes in Sikh patients.</a:t>
            </a:r>
          </a:p>
          <a:p>
            <a:pPr eaLnBrk="1" hangingPunct="1"/>
            <a:endParaRPr lang="en-US" altLang="en-US" dirty="0"/>
          </a:p>
          <a:p>
            <a:pPr eaLnBrk="1" hangingPunct="1"/>
            <a:r>
              <a:rPr lang="en-US" altLang="en-US" dirty="0"/>
              <a:t>Limitations of this study include limited variable analysis, limited statistical significance, lack of age stratification, and no control population with similar environmental factors. In the future we can incorporate more parameters such as BMI, have a control population to assess other environmental factors, and increase the number of patients in the study to add statistical significance and look for age variation.</a:t>
            </a:r>
          </a:p>
          <a:p>
            <a:pPr eaLnBrk="1" hangingPunct="1"/>
            <a:endParaRPr lang="en-US" altLang="en-US" dirty="0"/>
          </a:p>
          <a:p>
            <a:pPr eaLnBrk="1" hangingPunct="1"/>
            <a:r>
              <a:rPr lang="en-US" altLang="en-US" dirty="0"/>
              <a:t>Moving forward we can incorporate the results of this study to take into consideration of intervention programs in the Sikh community that can help alleviate the chronic disease burden including classes on exercise and diet. Overall this study will provide a great stepping stone for future studies.</a:t>
            </a:r>
          </a:p>
        </p:txBody>
      </p:sp>
      <p:sp>
        <p:nvSpPr>
          <p:cNvPr id="62" name="Text Box 121"/>
          <p:cNvSpPr txBox="1">
            <a:spLocks noChangeArrowheads="1"/>
          </p:cNvSpPr>
          <p:nvPr/>
        </p:nvSpPr>
        <p:spPr bwMode="auto">
          <a:xfrm>
            <a:off x="15226308" y="30122053"/>
            <a:ext cx="9403286" cy="1003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r>
              <a:rPr lang="en-US" altLang="en-US" dirty="0"/>
              <a:t>Table 1: Patient Demographics</a:t>
            </a:r>
          </a:p>
          <a:p>
            <a:pPr algn="ctr" eaLnBrk="1" hangingPunct="1"/>
            <a:r>
              <a:rPr lang="en-US" altLang="en-US" dirty="0"/>
              <a:t> </a:t>
            </a:r>
          </a:p>
        </p:txBody>
      </p:sp>
      <p:graphicFrame>
        <p:nvGraphicFramePr>
          <p:cNvPr id="63" name="Content Placeholder 5"/>
          <p:cNvGraphicFramePr>
            <a:graphicFrameLocks/>
          </p:cNvGraphicFramePr>
          <p:nvPr>
            <p:extLst>
              <p:ext uri="{D42A27DB-BD31-4B8C-83A1-F6EECF244321}">
                <p14:modId xmlns:p14="http://schemas.microsoft.com/office/powerpoint/2010/main" val="4088755520"/>
              </p:ext>
            </p:extLst>
          </p:nvPr>
        </p:nvGraphicFramePr>
        <p:xfrm>
          <a:off x="31587332" y="10904476"/>
          <a:ext cx="5917160" cy="3963378"/>
        </p:xfrm>
        <a:graphic>
          <a:graphicData uri="http://schemas.openxmlformats.org/drawingml/2006/chart">
            <c:chart xmlns:c="http://schemas.openxmlformats.org/drawingml/2006/chart" xmlns:r="http://schemas.openxmlformats.org/officeDocument/2006/relationships" r:id="rId11"/>
          </a:graphicData>
        </a:graphic>
      </p:graphicFrame>
      <p:sp>
        <p:nvSpPr>
          <p:cNvPr id="66" name="Rectangle 109"/>
          <p:cNvSpPr>
            <a:spLocks noChangeArrowheads="1"/>
          </p:cNvSpPr>
          <p:nvPr/>
        </p:nvSpPr>
        <p:spPr bwMode="auto">
          <a:xfrm>
            <a:off x="38580581" y="28751691"/>
            <a:ext cx="11125200" cy="1143000"/>
          </a:xfrm>
          <a:prstGeom prst="rect">
            <a:avLst/>
          </a:prstGeom>
          <a:solidFill>
            <a:schemeClr val="bg1"/>
          </a:solidFill>
          <a:ln>
            <a:noFill/>
          </a:ln>
        </p:spPr>
        <p:txBody>
          <a:bodyPr wrap="none" anchor="ctr"/>
          <a:lstStyle>
            <a:lvl1pPr defTabSz="1401763" eaLnBrk="0" hangingPunct="0">
              <a:defRPr sz="2800">
                <a:solidFill>
                  <a:schemeClr val="tx1"/>
                </a:solidFill>
                <a:latin typeface="Tahoma" panose="020B0604030504040204" pitchFamily="34" charset="0"/>
                <a:cs typeface="Arial" panose="020B0604020202020204" pitchFamily="34" charset="0"/>
              </a:defRPr>
            </a:lvl1pPr>
            <a:lvl2pPr marL="742950" indent="-285750" defTabSz="1401763" eaLnBrk="0" hangingPunct="0">
              <a:defRPr sz="2800">
                <a:solidFill>
                  <a:schemeClr val="tx1"/>
                </a:solidFill>
                <a:latin typeface="Tahoma" panose="020B0604030504040204" pitchFamily="34" charset="0"/>
                <a:cs typeface="Arial" panose="020B0604020202020204" pitchFamily="34" charset="0"/>
              </a:defRPr>
            </a:lvl2pPr>
            <a:lvl3pPr marL="1143000" indent="-228600" defTabSz="1401763" eaLnBrk="0" hangingPunct="0">
              <a:defRPr sz="2800">
                <a:solidFill>
                  <a:schemeClr val="tx1"/>
                </a:solidFill>
                <a:latin typeface="Tahoma" panose="020B0604030504040204" pitchFamily="34" charset="0"/>
                <a:cs typeface="Arial" panose="020B0604020202020204" pitchFamily="34" charset="0"/>
              </a:defRPr>
            </a:lvl3pPr>
            <a:lvl4pPr marL="1600200" indent="-228600" defTabSz="1401763" eaLnBrk="0" hangingPunct="0">
              <a:defRPr sz="2800">
                <a:solidFill>
                  <a:schemeClr val="tx1"/>
                </a:solidFill>
                <a:latin typeface="Tahoma" panose="020B0604030504040204" pitchFamily="34" charset="0"/>
                <a:cs typeface="Arial" panose="020B0604020202020204" pitchFamily="34" charset="0"/>
              </a:defRPr>
            </a:lvl4pPr>
            <a:lvl5pPr marL="2057400" indent="-228600" defTabSz="1401763" eaLnBrk="0" hangingPunct="0">
              <a:defRPr sz="2800">
                <a:solidFill>
                  <a:schemeClr val="tx1"/>
                </a:solidFill>
                <a:latin typeface="Tahoma" panose="020B0604030504040204" pitchFamily="34" charset="0"/>
                <a:cs typeface="Arial" panose="020B0604020202020204" pitchFamily="34" charset="0"/>
              </a:defRPr>
            </a:lvl5pPr>
            <a:lvl6pPr marL="25146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1401763"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dirty="0"/>
          </a:p>
        </p:txBody>
      </p:sp>
      <p:sp>
        <p:nvSpPr>
          <p:cNvPr id="64" name="Text Box 72"/>
          <p:cNvSpPr txBox="1">
            <a:spLocks noChangeArrowheads="1"/>
          </p:cNvSpPr>
          <p:nvPr/>
        </p:nvSpPr>
        <p:spPr bwMode="auto">
          <a:xfrm>
            <a:off x="38573598" y="28846669"/>
            <a:ext cx="11139165" cy="1526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algn="ctr" eaLnBrk="1" hangingPunct="1"/>
            <a:r>
              <a:rPr lang="en-US" altLang="en-US" sz="5400" b="1" dirty="0">
                <a:solidFill>
                  <a:srgbClr val="000000"/>
                </a:solidFill>
                <a:latin typeface="Calibri" panose="020F0502020204030204" pitchFamily="34" charset="0"/>
              </a:rPr>
              <a:t>References</a:t>
            </a:r>
            <a:endParaRPr lang="en-US" altLang="en-US" sz="5400" dirty="0">
              <a:solidFill>
                <a:srgbClr val="006666"/>
              </a:solidFill>
              <a:latin typeface="Calibri" panose="020F0502020204030204" pitchFamily="34" charset="0"/>
            </a:endParaRPr>
          </a:p>
          <a:p>
            <a:pPr eaLnBrk="1" hangingPunct="1"/>
            <a:endParaRPr lang="en-US" altLang="en-US" sz="3600" dirty="0">
              <a:solidFill>
                <a:srgbClr val="000000"/>
              </a:solidFill>
              <a:latin typeface="Franklin Gothic Demi" panose="020B0703020102020204" pitchFamily="34" charset="0"/>
            </a:endParaRPr>
          </a:p>
        </p:txBody>
      </p:sp>
      <p:sp>
        <p:nvSpPr>
          <p:cNvPr id="67" name="Text Box 121"/>
          <p:cNvSpPr txBox="1">
            <a:spLocks noChangeArrowheads="1"/>
          </p:cNvSpPr>
          <p:nvPr/>
        </p:nvSpPr>
        <p:spPr bwMode="auto">
          <a:xfrm>
            <a:off x="38562179" y="30037661"/>
            <a:ext cx="11379200" cy="2726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40205" tIns="70102" rIns="140205" bIns="70102">
            <a:spAutoFit/>
          </a:bodyPr>
          <a:lstStyle>
            <a:lvl1pPr defTabSz="4806950" eaLnBrk="0" hangingPunct="0">
              <a:defRPr sz="2800">
                <a:solidFill>
                  <a:schemeClr val="tx1"/>
                </a:solidFill>
                <a:latin typeface="Tahoma" panose="020B0604030504040204" pitchFamily="34" charset="0"/>
                <a:cs typeface="Arial" panose="020B0604020202020204" pitchFamily="34" charset="0"/>
              </a:defRPr>
            </a:lvl1pPr>
            <a:lvl2pPr marL="742950" indent="-285750" defTabSz="4806950" eaLnBrk="0" hangingPunct="0">
              <a:defRPr sz="2800">
                <a:solidFill>
                  <a:schemeClr val="tx1"/>
                </a:solidFill>
                <a:latin typeface="Tahoma" panose="020B0604030504040204" pitchFamily="34" charset="0"/>
                <a:cs typeface="Arial" panose="020B0604020202020204" pitchFamily="34" charset="0"/>
              </a:defRPr>
            </a:lvl2pPr>
            <a:lvl3pPr marL="1143000" indent="-228600" defTabSz="4806950" eaLnBrk="0" hangingPunct="0">
              <a:defRPr sz="2800">
                <a:solidFill>
                  <a:schemeClr val="tx1"/>
                </a:solidFill>
                <a:latin typeface="Tahoma" panose="020B0604030504040204" pitchFamily="34" charset="0"/>
                <a:cs typeface="Arial" panose="020B0604020202020204" pitchFamily="34" charset="0"/>
              </a:defRPr>
            </a:lvl3pPr>
            <a:lvl4pPr marL="1600200" indent="-228600" defTabSz="4806950" eaLnBrk="0" hangingPunct="0">
              <a:defRPr sz="2800">
                <a:solidFill>
                  <a:schemeClr val="tx1"/>
                </a:solidFill>
                <a:latin typeface="Tahoma" panose="020B0604030504040204" pitchFamily="34" charset="0"/>
                <a:cs typeface="Arial" panose="020B0604020202020204" pitchFamily="34" charset="0"/>
              </a:defRPr>
            </a:lvl4pPr>
            <a:lvl5pPr marL="2057400" indent="-228600" defTabSz="4806950" eaLnBrk="0" hangingPunct="0">
              <a:defRPr sz="2800">
                <a:solidFill>
                  <a:schemeClr val="tx1"/>
                </a:solidFill>
                <a:latin typeface="Tahoma" panose="020B0604030504040204" pitchFamily="34" charset="0"/>
                <a:cs typeface="Arial" panose="020B0604020202020204" pitchFamily="34" charset="0"/>
              </a:defRPr>
            </a:lvl5pPr>
            <a:lvl6pPr marL="25146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6pPr>
            <a:lvl7pPr marL="29718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7pPr>
            <a:lvl8pPr marL="34290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8pPr>
            <a:lvl9pPr marL="3886200" indent="-228600" defTabSz="4806950" eaLnBrk="0" fontAlgn="base" hangingPunct="0">
              <a:spcBef>
                <a:spcPct val="0"/>
              </a:spcBef>
              <a:spcAft>
                <a:spcPct val="0"/>
              </a:spcAft>
              <a:defRPr sz="2800">
                <a:solidFill>
                  <a:schemeClr val="tx1"/>
                </a:solidFill>
                <a:latin typeface="Tahoma" panose="020B0604030504040204" pitchFamily="34" charset="0"/>
                <a:cs typeface="Arial" panose="020B0604020202020204" pitchFamily="34" charset="0"/>
              </a:defRPr>
            </a:lvl9pPr>
          </a:lstStyle>
          <a:p>
            <a:pPr marL="457200" indent="-457200" eaLnBrk="1" hangingPunct="1">
              <a:buFont typeface="+mj-lt"/>
              <a:buAutoNum type="arabicPeriod"/>
            </a:pPr>
            <a:r>
              <a:rPr lang="en-US" sz="2400" dirty="0"/>
              <a:t>American Diabetes Association – Statistics. Accessed July 17, 2016. http://www.diabetes.org/diabetes-basics/statistics/</a:t>
            </a:r>
          </a:p>
          <a:p>
            <a:pPr marL="457200" indent="-457200" eaLnBrk="1" hangingPunct="1">
              <a:buFont typeface="+mj-lt"/>
              <a:buAutoNum type="arabicPeriod"/>
            </a:pPr>
            <a:r>
              <a:rPr lang="en-US" sz="2400" dirty="0"/>
              <a:t>Nwankwo et al. </a:t>
            </a:r>
            <a:r>
              <a:rPr lang="en-US" sz="2400" i="1" dirty="0"/>
              <a:t>Hypertension Among Adults in the United States: National Health and Nutrition Examination Survey</a:t>
            </a:r>
            <a:r>
              <a:rPr lang="en-US" sz="2400" dirty="0"/>
              <a:t>, 2011–2012. NCHS Data Brief, October 2013, No 133.</a:t>
            </a:r>
          </a:p>
          <a:p>
            <a:pPr marL="457200" indent="-457200" eaLnBrk="1" hangingPunct="1">
              <a:buFont typeface="+mj-lt"/>
              <a:buAutoNum type="arabicPeriod"/>
            </a:pPr>
            <a:endParaRPr lang="en-US" sz="2400" dirty="0"/>
          </a:p>
          <a:p>
            <a:pPr marL="457200" indent="-457200" eaLnBrk="1" hangingPunct="1">
              <a:buFont typeface="+mj-lt"/>
              <a:buAutoNum type="arabicPeriod"/>
            </a:pPr>
            <a:endParaRPr lang="en-US" altLang="en-US" sz="2400" dirty="0"/>
          </a:p>
        </p:txBody>
      </p:sp>
    </p:spTree>
    <p:extLst>
      <p:ext uri="{BB962C8B-B14F-4D97-AF65-F5344CB8AC3E}">
        <p14:creationId xmlns:p14="http://schemas.microsoft.com/office/powerpoint/2010/main" val="30329119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2067</TotalTime>
  <Words>825</Words>
  <Application>Microsoft Office PowerPoint</Application>
  <PresentationFormat>Custom</PresentationFormat>
  <Paragraphs>88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Franklin Gothic Demi</vt:lpstr>
      <vt:lpstr>Tahoma</vt:lpstr>
      <vt:lpstr>Office Theme</vt:lpstr>
      <vt:lpstr>PowerPoint Presentation</vt:lpstr>
    </vt:vector>
  </TitlesOfParts>
  <Company>UCSF Fresno Medical Education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Fung</dc:creator>
  <cp:lastModifiedBy>Baljit</cp:lastModifiedBy>
  <cp:revision>44</cp:revision>
  <dcterms:created xsi:type="dcterms:W3CDTF">2015-03-02T17:35:20Z</dcterms:created>
  <dcterms:modified xsi:type="dcterms:W3CDTF">2017-02-06T05:35:51Z</dcterms:modified>
</cp:coreProperties>
</file>